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1"/>
  </p:notesMasterIdLst>
  <p:handoutMasterIdLst>
    <p:handoutMasterId r:id="rId52"/>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303" r:id="rId17"/>
    <p:sldId id="274" r:id="rId18"/>
    <p:sldId id="275" r:id="rId19"/>
    <p:sldId id="276" r:id="rId20"/>
    <p:sldId id="277" r:id="rId21"/>
    <p:sldId id="278" r:id="rId22"/>
    <p:sldId id="279" r:id="rId23"/>
    <p:sldId id="280" r:id="rId24"/>
    <p:sldId id="281" r:id="rId25"/>
    <p:sldId id="282" r:id="rId26"/>
    <p:sldId id="283" r:id="rId27"/>
    <p:sldId id="297" r:id="rId28"/>
    <p:sldId id="284" r:id="rId29"/>
    <p:sldId id="285" r:id="rId30"/>
    <p:sldId id="286" r:id="rId31"/>
    <p:sldId id="304" r:id="rId32"/>
    <p:sldId id="288" r:id="rId33"/>
    <p:sldId id="307" r:id="rId34"/>
    <p:sldId id="305" r:id="rId35"/>
    <p:sldId id="309" r:id="rId36"/>
    <p:sldId id="306" r:id="rId37"/>
    <p:sldId id="308" r:id="rId38"/>
    <p:sldId id="289" r:id="rId39"/>
    <p:sldId id="290" r:id="rId40"/>
    <p:sldId id="291" r:id="rId41"/>
    <p:sldId id="292" r:id="rId42"/>
    <p:sldId id="293" r:id="rId43"/>
    <p:sldId id="294" r:id="rId44"/>
    <p:sldId id="295" r:id="rId45"/>
    <p:sldId id="296" r:id="rId46"/>
    <p:sldId id="298" r:id="rId47"/>
    <p:sldId id="299" r:id="rId48"/>
    <p:sldId id="300" r:id="rId49"/>
    <p:sldId id="302" r:id="rId50"/>
  </p:sldIdLst>
  <p:sldSz cx="9144000" cy="6858000" type="screen4x3"/>
  <p:notesSz cx="7010400" cy="92233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95D93E81-BB9A-4621-A739-8ADDA1855D82}" type="datetimeFigureOut">
              <a:rPr lang="en-US" smtClean="0"/>
              <a:t>5/25/2016</a:t>
            </a:fld>
            <a:endParaRPr lang="en-US"/>
          </a:p>
        </p:txBody>
      </p:sp>
      <p:sp>
        <p:nvSpPr>
          <p:cNvPr id="4" name="Footer Placeholder 3"/>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lIns="91440" tIns="45720" rIns="91440" bIns="45720" rtlCol="0" anchor="b"/>
          <a:lstStyle>
            <a:lvl1pPr algn="r">
              <a:defRPr sz="1200"/>
            </a:lvl1pPr>
          </a:lstStyle>
          <a:p>
            <a:fld id="{AC7857FD-751D-4A71-ABAE-DB2C16F905F7}" type="slidenum">
              <a:rPr lang="en-US" smtClean="0"/>
              <a:t>‹#›</a:t>
            </a:fld>
            <a:endParaRPr lang="en-US"/>
          </a:p>
        </p:txBody>
      </p:sp>
    </p:spTree>
    <p:extLst>
      <p:ext uri="{BB962C8B-B14F-4D97-AF65-F5344CB8AC3E}">
        <p14:creationId xmlns:p14="http://schemas.microsoft.com/office/powerpoint/2010/main" val="1405231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BC53D4E9-28D7-4EFF-BFC2-16219D0440DD}" type="datetimeFigureOut">
              <a:rPr lang="en-US" smtClean="0"/>
              <a:t>5/25/2016</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C7560A20-6AC0-44B4-997F-9AFE32344700}" type="slidenum">
              <a:rPr lang="en-US" smtClean="0"/>
              <a:t>‹#›</a:t>
            </a:fld>
            <a:endParaRPr lang="en-US"/>
          </a:p>
        </p:txBody>
      </p:sp>
    </p:spTree>
    <p:extLst>
      <p:ext uri="{BB962C8B-B14F-4D97-AF65-F5344CB8AC3E}">
        <p14:creationId xmlns:p14="http://schemas.microsoft.com/office/powerpoint/2010/main" val="332033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0A20-6AC0-44B4-997F-9AFE32344700}" type="slidenum">
              <a:rPr lang="en-US" smtClean="0"/>
              <a:t>1</a:t>
            </a:fld>
            <a:endParaRPr lang="en-US"/>
          </a:p>
        </p:txBody>
      </p:sp>
    </p:spTree>
    <p:extLst>
      <p:ext uri="{BB962C8B-B14F-4D97-AF65-F5344CB8AC3E}">
        <p14:creationId xmlns:p14="http://schemas.microsoft.com/office/powerpoint/2010/main" val="277763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10</a:t>
            </a:fld>
            <a:endParaRPr lang="en-US"/>
          </a:p>
        </p:txBody>
      </p:sp>
    </p:spTree>
    <p:extLst>
      <p:ext uri="{BB962C8B-B14F-4D97-AF65-F5344CB8AC3E}">
        <p14:creationId xmlns:p14="http://schemas.microsoft.com/office/powerpoint/2010/main" val="153682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11</a:t>
            </a:fld>
            <a:endParaRPr lang="en-US"/>
          </a:p>
        </p:txBody>
      </p:sp>
    </p:spTree>
    <p:extLst>
      <p:ext uri="{BB962C8B-B14F-4D97-AF65-F5344CB8AC3E}">
        <p14:creationId xmlns:p14="http://schemas.microsoft.com/office/powerpoint/2010/main" val="78121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12</a:t>
            </a:fld>
            <a:endParaRPr lang="en-US"/>
          </a:p>
        </p:txBody>
      </p:sp>
    </p:spTree>
    <p:extLst>
      <p:ext uri="{BB962C8B-B14F-4D97-AF65-F5344CB8AC3E}">
        <p14:creationId xmlns:p14="http://schemas.microsoft.com/office/powerpoint/2010/main" val="81523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13</a:t>
            </a:fld>
            <a:endParaRPr lang="en-US"/>
          </a:p>
        </p:txBody>
      </p:sp>
    </p:spTree>
    <p:extLst>
      <p:ext uri="{BB962C8B-B14F-4D97-AF65-F5344CB8AC3E}">
        <p14:creationId xmlns:p14="http://schemas.microsoft.com/office/powerpoint/2010/main" val="161777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14</a:t>
            </a:fld>
            <a:endParaRPr lang="en-US"/>
          </a:p>
        </p:txBody>
      </p:sp>
    </p:spTree>
    <p:extLst>
      <p:ext uri="{BB962C8B-B14F-4D97-AF65-F5344CB8AC3E}">
        <p14:creationId xmlns:p14="http://schemas.microsoft.com/office/powerpoint/2010/main" val="427322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15</a:t>
            </a:fld>
            <a:endParaRPr lang="en-US"/>
          </a:p>
        </p:txBody>
      </p:sp>
    </p:spTree>
    <p:extLst>
      <p:ext uri="{BB962C8B-B14F-4D97-AF65-F5344CB8AC3E}">
        <p14:creationId xmlns:p14="http://schemas.microsoft.com/office/powerpoint/2010/main" val="3254326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16</a:t>
            </a:fld>
            <a:endParaRPr lang="en-US"/>
          </a:p>
        </p:txBody>
      </p:sp>
    </p:spTree>
    <p:extLst>
      <p:ext uri="{BB962C8B-B14F-4D97-AF65-F5344CB8AC3E}">
        <p14:creationId xmlns:p14="http://schemas.microsoft.com/office/powerpoint/2010/main" val="237626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17</a:t>
            </a:fld>
            <a:endParaRPr lang="en-US"/>
          </a:p>
        </p:txBody>
      </p:sp>
    </p:spTree>
    <p:extLst>
      <p:ext uri="{BB962C8B-B14F-4D97-AF65-F5344CB8AC3E}">
        <p14:creationId xmlns:p14="http://schemas.microsoft.com/office/powerpoint/2010/main" val="47732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18</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172146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19</a:t>
            </a:fld>
            <a:endParaRPr lang="en-US"/>
          </a:p>
        </p:txBody>
      </p:sp>
    </p:spTree>
    <p:extLst>
      <p:ext uri="{BB962C8B-B14F-4D97-AF65-F5344CB8AC3E}">
        <p14:creationId xmlns:p14="http://schemas.microsoft.com/office/powerpoint/2010/main" val="30636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2</a:t>
            </a:fld>
            <a:endParaRPr lang="en-US"/>
          </a:p>
        </p:txBody>
      </p:sp>
    </p:spTree>
    <p:extLst>
      <p:ext uri="{BB962C8B-B14F-4D97-AF65-F5344CB8AC3E}">
        <p14:creationId xmlns:p14="http://schemas.microsoft.com/office/powerpoint/2010/main" val="48517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20</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3135731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21</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3928811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22</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11280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23</a:t>
            </a:fld>
            <a:endParaRPr lang="en-US"/>
          </a:p>
        </p:txBody>
      </p:sp>
    </p:spTree>
    <p:extLst>
      <p:ext uri="{BB962C8B-B14F-4D97-AF65-F5344CB8AC3E}">
        <p14:creationId xmlns:p14="http://schemas.microsoft.com/office/powerpoint/2010/main" val="1653044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24</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95179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25</a:t>
            </a:fld>
            <a:endParaRPr lang="en-US"/>
          </a:p>
        </p:txBody>
      </p:sp>
    </p:spTree>
    <p:extLst>
      <p:ext uri="{BB962C8B-B14F-4D97-AF65-F5344CB8AC3E}">
        <p14:creationId xmlns:p14="http://schemas.microsoft.com/office/powerpoint/2010/main" val="2020687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35298" indent="-282807">
              <a:defRPr sz="1200">
                <a:solidFill>
                  <a:schemeClr val="tx1"/>
                </a:solidFill>
                <a:latin typeface="Calibri" pitchFamily="34" charset="0"/>
              </a:defRPr>
            </a:lvl2pPr>
            <a:lvl3pPr marL="1131227" indent="-226245">
              <a:defRPr sz="1200">
                <a:solidFill>
                  <a:schemeClr val="tx1"/>
                </a:solidFill>
                <a:latin typeface="Calibri" pitchFamily="34" charset="0"/>
              </a:defRPr>
            </a:lvl3pPr>
            <a:lvl4pPr marL="1583718" indent="-226245">
              <a:defRPr sz="1200">
                <a:solidFill>
                  <a:schemeClr val="tx1"/>
                </a:solidFill>
                <a:latin typeface="Calibri" pitchFamily="34" charset="0"/>
              </a:defRPr>
            </a:lvl4pPr>
            <a:lvl5pPr marL="2036209" indent="-226245">
              <a:defRPr sz="1200">
                <a:solidFill>
                  <a:schemeClr val="tx1"/>
                </a:solidFill>
                <a:latin typeface="Calibri" pitchFamily="34" charset="0"/>
              </a:defRPr>
            </a:lvl5pPr>
            <a:lvl6pPr marL="2488700" indent="-226245" eaLnBrk="0" fontAlgn="base" hangingPunct="0">
              <a:spcBef>
                <a:spcPct val="30000"/>
              </a:spcBef>
              <a:spcAft>
                <a:spcPct val="0"/>
              </a:spcAft>
              <a:defRPr sz="1200">
                <a:solidFill>
                  <a:schemeClr val="tx1"/>
                </a:solidFill>
                <a:latin typeface="Calibri" pitchFamily="34" charset="0"/>
              </a:defRPr>
            </a:lvl6pPr>
            <a:lvl7pPr marL="2941190" indent="-226245" eaLnBrk="0" fontAlgn="base" hangingPunct="0">
              <a:spcBef>
                <a:spcPct val="30000"/>
              </a:spcBef>
              <a:spcAft>
                <a:spcPct val="0"/>
              </a:spcAft>
              <a:defRPr sz="1200">
                <a:solidFill>
                  <a:schemeClr val="tx1"/>
                </a:solidFill>
                <a:latin typeface="Calibri" pitchFamily="34" charset="0"/>
              </a:defRPr>
            </a:lvl7pPr>
            <a:lvl8pPr marL="3393681" indent="-226245" eaLnBrk="0" fontAlgn="base" hangingPunct="0">
              <a:spcBef>
                <a:spcPct val="30000"/>
              </a:spcBef>
              <a:spcAft>
                <a:spcPct val="0"/>
              </a:spcAft>
              <a:defRPr sz="1200">
                <a:solidFill>
                  <a:schemeClr val="tx1"/>
                </a:solidFill>
                <a:latin typeface="Calibri" pitchFamily="34" charset="0"/>
              </a:defRPr>
            </a:lvl8pPr>
            <a:lvl9pPr marL="3846172" indent="-226245" eaLnBrk="0" fontAlgn="base" hangingPunct="0">
              <a:spcBef>
                <a:spcPct val="30000"/>
              </a:spcBef>
              <a:spcAft>
                <a:spcPct val="0"/>
              </a:spcAft>
              <a:defRPr sz="1200">
                <a:solidFill>
                  <a:schemeClr val="tx1"/>
                </a:solidFill>
                <a:latin typeface="Calibri" pitchFamily="34" charset="0"/>
              </a:defRPr>
            </a:lvl9pPr>
          </a:lstStyle>
          <a:p>
            <a:fld id="{A52C3CAD-28BF-4A1F-AF65-BD4C52AD825E}" type="slidenum">
              <a:rPr lang="en-US" altLang="en-US"/>
              <a:t>26</a:t>
            </a:fld>
            <a:endParaRPr lang="en-US" altLang="en-US"/>
          </a:p>
        </p:txBody>
      </p:sp>
    </p:spTree>
    <p:extLst>
      <p:ext uri="{BB962C8B-B14F-4D97-AF65-F5344CB8AC3E}">
        <p14:creationId xmlns:p14="http://schemas.microsoft.com/office/powerpoint/2010/main" val="1550479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35298" indent="-282807">
              <a:defRPr sz="1200">
                <a:solidFill>
                  <a:schemeClr val="tx1"/>
                </a:solidFill>
                <a:latin typeface="Calibri" pitchFamily="34" charset="0"/>
              </a:defRPr>
            </a:lvl2pPr>
            <a:lvl3pPr marL="1131227" indent="-226245">
              <a:defRPr sz="1200">
                <a:solidFill>
                  <a:schemeClr val="tx1"/>
                </a:solidFill>
                <a:latin typeface="Calibri" pitchFamily="34" charset="0"/>
              </a:defRPr>
            </a:lvl3pPr>
            <a:lvl4pPr marL="1583718" indent="-226245">
              <a:defRPr sz="1200">
                <a:solidFill>
                  <a:schemeClr val="tx1"/>
                </a:solidFill>
                <a:latin typeface="Calibri" pitchFamily="34" charset="0"/>
              </a:defRPr>
            </a:lvl4pPr>
            <a:lvl5pPr marL="2036209" indent="-226245">
              <a:defRPr sz="1200">
                <a:solidFill>
                  <a:schemeClr val="tx1"/>
                </a:solidFill>
                <a:latin typeface="Calibri" pitchFamily="34" charset="0"/>
              </a:defRPr>
            </a:lvl5pPr>
            <a:lvl6pPr marL="2488700" indent="-226245" eaLnBrk="0" fontAlgn="base" hangingPunct="0">
              <a:spcBef>
                <a:spcPct val="30000"/>
              </a:spcBef>
              <a:spcAft>
                <a:spcPct val="0"/>
              </a:spcAft>
              <a:defRPr sz="1200">
                <a:solidFill>
                  <a:schemeClr val="tx1"/>
                </a:solidFill>
                <a:latin typeface="Calibri" pitchFamily="34" charset="0"/>
              </a:defRPr>
            </a:lvl6pPr>
            <a:lvl7pPr marL="2941190" indent="-226245" eaLnBrk="0" fontAlgn="base" hangingPunct="0">
              <a:spcBef>
                <a:spcPct val="30000"/>
              </a:spcBef>
              <a:spcAft>
                <a:spcPct val="0"/>
              </a:spcAft>
              <a:defRPr sz="1200">
                <a:solidFill>
                  <a:schemeClr val="tx1"/>
                </a:solidFill>
                <a:latin typeface="Calibri" pitchFamily="34" charset="0"/>
              </a:defRPr>
            </a:lvl7pPr>
            <a:lvl8pPr marL="3393681" indent="-226245" eaLnBrk="0" fontAlgn="base" hangingPunct="0">
              <a:spcBef>
                <a:spcPct val="30000"/>
              </a:spcBef>
              <a:spcAft>
                <a:spcPct val="0"/>
              </a:spcAft>
              <a:defRPr sz="1200">
                <a:solidFill>
                  <a:schemeClr val="tx1"/>
                </a:solidFill>
                <a:latin typeface="Calibri" pitchFamily="34" charset="0"/>
              </a:defRPr>
            </a:lvl8pPr>
            <a:lvl9pPr marL="3846172" indent="-226245" eaLnBrk="0" fontAlgn="base" hangingPunct="0">
              <a:spcBef>
                <a:spcPct val="30000"/>
              </a:spcBef>
              <a:spcAft>
                <a:spcPct val="0"/>
              </a:spcAft>
              <a:defRPr sz="1200">
                <a:solidFill>
                  <a:schemeClr val="tx1"/>
                </a:solidFill>
                <a:latin typeface="Calibri" pitchFamily="34" charset="0"/>
              </a:defRPr>
            </a:lvl9pPr>
          </a:lstStyle>
          <a:p>
            <a:fld id="{A52C3CAD-28BF-4A1F-AF65-BD4C52AD825E}" type="slidenum">
              <a:rPr lang="en-US" altLang="en-US"/>
              <a:t>27</a:t>
            </a:fld>
            <a:endParaRPr lang="en-US" altLang="en-US"/>
          </a:p>
        </p:txBody>
      </p:sp>
    </p:spTree>
    <p:extLst>
      <p:ext uri="{BB962C8B-B14F-4D97-AF65-F5344CB8AC3E}">
        <p14:creationId xmlns:p14="http://schemas.microsoft.com/office/powerpoint/2010/main" val="350842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28</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77222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29</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98588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3</a:t>
            </a:fld>
            <a:endParaRPr lang="en-US"/>
          </a:p>
        </p:txBody>
      </p:sp>
    </p:spTree>
    <p:extLst>
      <p:ext uri="{BB962C8B-B14F-4D97-AF65-F5344CB8AC3E}">
        <p14:creationId xmlns:p14="http://schemas.microsoft.com/office/powerpoint/2010/main" val="1259751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30</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1864338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31</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289620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32</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3944558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33</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616057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34</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512051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35</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773189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36</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61351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37</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3912760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38</a:t>
            </a:fld>
            <a:endParaRPr lang="en-US"/>
          </a:p>
        </p:txBody>
      </p:sp>
    </p:spTree>
    <p:extLst>
      <p:ext uri="{BB962C8B-B14F-4D97-AF65-F5344CB8AC3E}">
        <p14:creationId xmlns:p14="http://schemas.microsoft.com/office/powerpoint/2010/main" val="1298384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39</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70216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4</a:t>
            </a:fld>
            <a:endParaRPr lang="en-US"/>
          </a:p>
        </p:txBody>
      </p:sp>
    </p:spTree>
    <p:extLst>
      <p:ext uri="{BB962C8B-B14F-4D97-AF65-F5344CB8AC3E}">
        <p14:creationId xmlns:p14="http://schemas.microsoft.com/office/powerpoint/2010/main" val="928125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40</a:t>
            </a:fld>
            <a:endParaRPr lang="en-US"/>
          </a:p>
        </p:txBody>
      </p:sp>
    </p:spTree>
    <p:extLst>
      <p:ext uri="{BB962C8B-B14F-4D97-AF65-F5344CB8AC3E}">
        <p14:creationId xmlns:p14="http://schemas.microsoft.com/office/powerpoint/2010/main" val="3446221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41</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1295699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42</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2393422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43</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705628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44</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3250308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7B775B4-F18F-40DC-A6EF-26E688609E8D}" type="slidenum">
              <a:rPr lang="ru-RU"/>
              <a:t>45</a:t>
            </a:fld>
            <a:endParaRPr lang="ru-RU"/>
          </a:p>
        </p:txBody>
      </p:sp>
      <p:sp>
        <p:nvSpPr>
          <p:cNvPr id="4114" name="Rectangle 18"/>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15" name="Rectangle 19"/>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935179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46</a:t>
            </a:fld>
            <a:endParaRPr lang="en-US"/>
          </a:p>
        </p:txBody>
      </p:sp>
    </p:spTree>
    <p:extLst>
      <p:ext uri="{BB962C8B-B14F-4D97-AF65-F5344CB8AC3E}">
        <p14:creationId xmlns:p14="http://schemas.microsoft.com/office/powerpoint/2010/main" val="2376262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6543A18-7F19-4A03-B4D3-01D4A84B8717}" type="slidenum">
              <a:rPr lang="ru-RU"/>
              <a:t>47</a:t>
            </a:fld>
            <a:endParaRPr lang="ru-RU"/>
          </a:p>
        </p:txBody>
      </p:sp>
      <p:sp>
        <p:nvSpPr>
          <p:cNvPr id="4186" name="Rectangle 90"/>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87" name="Rectangle 91"/>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3698784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6543A18-7F19-4A03-B4D3-01D4A84B8717}" type="slidenum">
              <a:rPr lang="ru-RU"/>
              <a:t>48</a:t>
            </a:fld>
            <a:endParaRPr lang="ru-RU"/>
          </a:p>
        </p:txBody>
      </p:sp>
      <p:sp>
        <p:nvSpPr>
          <p:cNvPr id="4186" name="Rectangle 90"/>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187" name="Rectangle 91"/>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pPr eaLnBrk="0" hangingPunct="0">
              <a:spcBef>
                <a:spcPct val="30000"/>
              </a:spcBef>
            </a:pPr>
            <a:endParaRPr lang="fr-FR" sz="1200">
              <a:latin typeface="Calibri" charset="0"/>
            </a:endParaRPr>
          </a:p>
        </p:txBody>
      </p:sp>
    </p:spTree>
    <p:extLst>
      <p:ext uri="{BB962C8B-B14F-4D97-AF65-F5344CB8AC3E}">
        <p14:creationId xmlns:p14="http://schemas.microsoft.com/office/powerpoint/2010/main" val="4031002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0C5586F-5788-449D-814C-FC7C8F13F1CE}" type="slidenum">
              <a:rPr lang="ru-RU"/>
              <a:t>49</a:t>
            </a:fld>
            <a:endParaRPr lang="ru-RU"/>
          </a:p>
        </p:txBody>
      </p:sp>
      <p:sp>
        <p:nvSpPr>
          <p:cNvPr id="4222" name="Rectangle 126"/>
          <p:cNvSpPr>
            <a:spLocks noGrp="1" noRot="1" noChangeAspect="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lstStyle/>
          <a:p>
            <a:endParaRPr lang="en-US"/>
          </a:p>
        </p:txBody>
      </p:sp>
      <p:sp>
        <p:nvSpPr>
          <p:cNvPr id="4223" name="Rectangle 127"/>
          <p:cNvSpPr>
            <a:spLocks noGrp="1" noChangeArrowheads="1"/>
          </p:cNvSpPr>
          <p:nvPr/>
        </p:nvSpPr>
        <p:spPr>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lIns="93177" tIns="46589" rIns="93177" bIns="46589"/>
          <a:lstStyle/>
          <a:p>
            <a:endParaRPr lang="fr-FR" sz="1200">
              <a:latin typeface="Calibri" charset="0"/>
            </a:endParaRPr>
          </a:p>
        </p:txBody>
      </p:sp>
    </p:spTree>
    <p:extLst>
      <p:ext uri="{BB962C8B-B14F-4D97-AF65-F5344CB8AC3E}">
        <p14:creationId xmlns:p14="http://schemas.microsoft.com/office/powerpoint/2010/main" val="1123680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5</a:t>
            </a:fld>
            <a:endParaRPr lang="en-US"/>
          </a:p>
        </p:txBody>
      </p:sp>
    </p:spTree>
    <p:extLst>
      <p:ext uri="{BB962C8B-B14F-4D97-AF65-F5344CB8AC3E}">
        <p14:creationId xmlns:p14="http://schemas.microsoft.com/office/powerpoint/2010/main" val="422528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6</a:t>
            </a:fld>
            <a:endParaRPr lang="en-US"/>
          </a:p>
        </p:txBody>
      </p:sp>
    </p:spTree>
    <p:extLst>
      <p:ext uri="{BB962C8B-B14F-4D97-AF65-F5344CB8AC3E}">
        <p14:creationId xmlns:p14="http://schemas.microsoft.com/office/powerpoint/2010/main" val="328521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7</a:t>
            </a:fld>
            <a:endParaRPr lang="en-US"/>
          </a:p>
        </p:txBody>
      </p:sp>
    </p:spTree>
    <p:extLst>
      <p:ext uri="{BB962C8B-B14F-4D97-AF65-F5344CB8AC3E}">
        <p14:creationId xmlns:p14="http://schemas.microsoft.com/office/powerpoint/2010/main" val="24279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8</a:t>
            </a:fld>
            <a:endParaRPr lang="en-US"/>
          </a:p>
        </p:txBody>
      </p:sp>
    </p:spTree>
    <p:extLst>
      <p:ext uri="{BB962C8B-B14F-4D97-AF65-F5344CB8AC3E}">
        <p14:creationId xmlns:p14="http://schemas.microsoft.com/office/powerpoint/2010/main" val="236263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D5131C-944A-40DE-A3A4-D3D3EC566C70}" type="slidenum">
              <a:rPr lang="en-US" smtClean="0"/>
              <a:t>9</a:t>
            </a:fld>
            <a:endParaRPr lang="en-US"/>
          </a:p>
        </p:txBody>
      </p:sp>
    </p:spTree>
    <p:extLst>
      <p:ext uri="{BB962C8B-B14F-4D97-AF65-F5344CB8AC3E}">
        <p14:creationId xmlns:p14="http://schemas.microsoft.com/office/powerpoint/2010/main" val="296246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48D1669-BD4E-4E45-BC9D-21C426EDBFF8}" type="datetimeFigureOut">
              <a:rPr lang="en-US" smtClean="0"/>
              <a:t>5/25/2016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8D1669-BD4E-4E45-BC9D-21C426EDBFF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8D1669-BD4E-4E45-BC9D-21C426EDBFF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258888" y="333375"/>
            <a:ext cx="7272337" cy="6189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8D1669-BD4E-4E45-BC9D-21C426EDBFF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8D1669-BD4E-4E45-BC9D-21C426EDBFF8}"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8D1669-BD4E-4E45-BC9D-21C426EDBFF8}"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48D1669-BD4E-4E45-BC9D-21C426EDBFF8}"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8D1669-BD4E-4E45-BC9D-21C426EDBFF8}"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D1669-BD4E-4E45-BC9D-21C426EDBFF8}"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48D1669-BD4E-4E45-BC9D-21C426EDBFF8}"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79FF6-18A6-49AA-9F65-3BA66784F4E3}"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8D1669-BD4E-4E45-BC9D-21C426EDBFF8}"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7579FF6-18A6-49AA-9F65-3BA66784F4E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p:spPr>
        <p:txBody>
          <a:bodyPr/>
          <a:lstStyle>
            <a:lvl1pPr marL="0" indent="0">
              <a:buNone/>
              <a:defRPr sz="3200"/>
            </a:lvl1pPr>
          </a:lstStyle>
          <a:p>
            <a:r>
              <a:rPr kumimoji="0" lang="en-US" smtClean="0"/>
              <a:t>Click icon to add picture</a:t>
            </a:r>
            <a:endParaRPr kumimoji="0" lang="en-US"/>
          </a:p>
        </p:txBody>
      </p:sp>
      <p:sp>
        <p:nvSpPr>
          <p:cNvPr id="10" name="Freeform 9"/>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8D1669-BD4E-4E45-BC9D-21C426EDBFF8}" type="datetimeFigureOut">
              <a:rPr lang="en-US" smtClean="0"/>
              <a:t>5/25/2016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579FF6-18A6-49AA-9F65-3BA66784F4E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p:spPr>
          <p:txBody>
            <a:bodyPr vert="horz" wrap="square" lIns="91440" tIns="45720" rIns="91440" bIns="45720" anchor="t" compatLnSpc="1"/>
            <a:lstStyle/>
            <a:p>
              <a:endParaRPr kumimoji="0" lang="en-US"/>
            </a:p>
          </p:txBody>
        </p:sp>
        <p:sp>
          <p:nvSpPr>
            <p:cNvPr id="13" name="Freeform 12"/>
            <p:cNvSpPr/>
            <p:nvPr/>
          </p:nvSpPr>
          <p:spPr>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976" y="1371600"/>
            <a:ext cx="8004048" cy="2209800"/>
          </a:xfrm>
        </p:spPr>
        <p:txBody>
          <a:bodyPr>
            <a:normAutofit fontScale="90000"/>
          </a:bodyPr>
          <a:lstStyle/>
          <a:p>
            <a:pPr algn="ctr"/>
            <a:r>
              <a:rPr lang="en-US" smtClean="0"/>
              <a:t>Federal </a:t>
            </a:r>
            <a:br>
              <a:rPr lang="en-US" smtClean="0"/>
            </a:br>
            <a:r>
              <a:rPr lang="en-US" smtClean="0"/>
              <a:t>Legislative and Regulatory Update</a:t>
            </a:r>
            <a:endParaRPr lang="en-US"/>
          </a:p>
        </p:txBody>
      </p:sp>
      <p:sp>
        <p:nvSpPr>
          <p:cNvPr id="4" name="TextBox 3"/>
          <p:cNvSpPr txBox="1"/>
          <p:nvPr/>
        </p:nvSpPr>
        <p:spPr>
          <a:xfrm>
            <a:off x="1371600" y="5791200"/>
            <a:ext cx="5334000" cy="369332"/>
          </a:xfrm>
          <a:prstGeom prst="rect">
            <a:avLst/>
          </a:prstGeom>
          <a:noFill/>
        </p:spPr>
        <p:txBody>
          <a:bodyPr wrap="square" rtlCol="0">
            <a:spAutoFit/>
          </a:bodyPr>
          <a:lstStyle/>
          <a:p>
            <a:endParaRPr lang="en-US"/>
          </a:p>
        </p:txBody>
      </p:sp>
      <p:pic>
        <p:nvPicPr>
          <p:cNvPr id="23554" name="Picture 2" descr="http://www.nwcareercolleges.org/wp-content/uploads/2016/04/Conference-logo-2016-2.jpg"/>
          <p:cNvPicPr>
            <a:picLocks noChangeAspect="1" noChangeArrowheads="1"/>
          </p:cNvPicPr>
          <p:nvPr/>
        </p:nvPicPr>
        <p:blipFill>
          <a:blip r:embed="rId3"/>
          <a:stretch/>
        </p:blipFill>
        <p:spPr>
          <a:xfrm>
            <a:off x="1958821" y="3810000"/>
            <a:ext cx="5226357" cy="279082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a:xfrm>
            <a:off x="228600" y="762000"/>
            <a:ext cx="8686800" cy="6858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36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History of Workforce Development in the U.S. </a:t>
            </a:r>
            <a:endParaRPr kumimoji="0" lang="en-US" sz="36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sp>
        <p:nvSpPr>
          <p:cNvPr id="3" name="Content Placeholder 2"/>
          <p:cNvSpPr>
            <a:spLocks noGrp="1"/>
          </p:cNvSpPr>
          <p:nvPr>
            <p:ph idx="1"/>
          </p:nvPr>
        </p:nvSpPr>
        <p:spPr>
          <a:xfrm>
            <a:off x="457200" y="1676400"/>
            <a:ext cx="8229600" cy="3886200"/>
          </a:xfrm>
        </p:spPr>
        <p:txBody>
          <a:bodyPr/>
          <a:lstStyle/>
          <a:p>
            <a:pPr marL="0" indent="0">
              <a:buNone/>
            </a:pPr>
            <a:r>
              <a:rPr lang="en-US" sz="2000" smtClean="0">
                <a:solidFill>
                  <a:srgbClr val="FFC000"/>
                </a:solidFill>
              </a:rPr>
              <a:t>4. </a:t>
            </a:r>
            <a:r>
              <a:rPr lang="en-US" sz="2000" b="1" i="1" smtClean="0">
                <a:solidFill>
                  <a:srgbClr val="FFC000"/>
                </a:solidFill>
              </a:rPr>
              <a:t>Comprehensive Employment and Training Act of 1973 (CETA)</a:t>
            </a:r>
          </a:p>
          <a:p>
            <a:pPr marL="0" indent="0">
              <a:buNone/>
            </a:pPr>
            <a:r>
              <a:rPr lang="en-US" sz="1600" smtClean="0">
                <a:solidFill>
                  <a:schemeClr val="tx2"/>
                </a:solidFill>
              </a:rPr>
              <a:t>Consolidates all existing Federal Job Training Programs focused on unemployment and out of high school youths provided training and full-time jobs in public service.  The Act provided funds to State and local governments through Federal Grants. </a:t>
            </a:r>
          </a:p>
          <a:p>
            <a:pPr marL="0" indent="0">
              <a:buNone/>
            </a:pPr>
            <a:endParaRPr lang="en-US" sz="2000">
              <a:solidFill>
                <a:schemeClr val="bg2"/>
              </a:solidFill>
            </a:endParaRPr>
          </a:p>
          <a:p>
            <a:pPr marL="0" indent="0">
              <a:buNone/>
            </a:pPr>
            <a:r>
              <a:rPr lang="en-US" sz="2000" i="1">
                <a:solidFill>
                  <a:srgbClr val="FFC000"/>
                </a:solidFill>
              </a:rPr>
              <a:t>5.  </a:t>
            </a:r>
            <a:r>
              <a:rPr lang="en-US" sz="2000" b="1" i="1">
                <a:solidFill>
                  <a:srgbClr val="FFC000"/>
                </a:solidFill>
              </a:rPr>
              <a:t>Job Training and Partnership Act of 1982 (JTPA)</a:t>
            </a:r>
          </a:p>
          <a:p>
            <a:pPr marL="0" indent="0">
              <a:buNone/>
            </a:pPr>
            <a:r>
              <a:rPr lang="en-US" sz="1600">
                <a:solidFill>
                  <a:schemeClr val="tx2"/>
                </a:solidFill>
              </a:rPr>
              <a:t>Used Federal Funding to prepare youth and unskilled adults, and dislocated workers for entry into the workforce. </a:t>
            </a:r>
            <a:endParaRPr lang="en-US" sz="1600" smtClean="0">
              <a:solidFill>
                <a:schemeClr val="tx2"/>
              </a:solidFill>
            </a:endParaRPr>
          </a:p>
          <a:p>
            <a:pPr marL="0" indent="0">
              <a:buNone/>
            </a:pPr>
            <a:endParaRPr lang="en-US" sz="2000">
              <a:solidFill>
                <a:schemeClr val="bg2"/>
              </a:solidFill>
            </a:endParaRPr>
          </a:p>
          <a:p>
            <a:pPr marL="0" indent="0">
              <a:buNone/>
            </a:pPr>
            <a:r>
              <a:rPr lang="en-US" sz="2000">
                <a:solidFill>
                  <a:srgbClr val="FFC000"/>
                </a:solidFill>
              </a:rPr>
              <a:t>6. </a:t>
            </a:r>
            <a:r>
              <a:rPr lang="en-US" sz="2000" b="1" i="1">
                <a:solidFill>
                  <a:srgbClr val="FFC000"/>
                </a:solidFill>
              </a:rPr>
              <a:t>Workforce Investment Act of 1998 (WIA)</a:t>
            </a:r>
          </a:p>
          <a:p>
            <a:pPr marL="0" indent="0">
              <a:buNone/>
            </a:pPr>
            <a:r>
              <a:rPr lang="en-US" sz="1600">
                <a:solidFill>
                  <a:schemeClr val="tx2"/>
                </a:solidFill>
              </a:rPr>
              <a:t>Federal legislation enacted and sought to include business through Workforce Investment Boards (WIB) that would be chaired by Private Sector Members of the local community</a:t>
            </a:r>
            <a:r>
              <a:rPr lang="en-US" sz="1600" b="1" i="1">
                <a:solidFill>
                  <a:schemeClr val="tx2"/>
                </a:solidFill>
              </a:rPr>
              <a:t>.</a:t>
            </a:r>
          </a:p>
          <a:p>
            <a:pPr marL="0" indent="0">
              <a:buNone/>
            </a:pPr>
            <a:endParaRPr lang="en-US" sz="2400"/>
          </a:p>
        </p:txBody>
      </p:sp>
      <p:pic>
        <p:nvPicPr>
          <p:cNvPr id="10"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2" name="TextBox 11"/>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8765028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 y="1981200"/>
            <a:ext cx="8183880" cy="3429000"/>
          </a:xfrm>
        </p:spPr>
        <p:txBody>
          <a:bodyPr>
            <a:normAutofit fontScale="92500" lnSpcReduction="10000"/>
          </a:bodyPr>
          <a:lstStyle/>
          <a:p>
            <a:pPr marL="0" indent="0">
              <a:buNone/>
            </a:pPr>
            <a:endParaRPr lang="en-US" sz="2000" b="1" i="1"/>
          </a:p>
          <a:p>
            <a:pPr marL="0" indent="0">
              <a:buNone/>
            </a:pPr>
            <a:r>
              <a:rPr lang="en-US" sz="2200">
                <a:solidFill>
                  <a:schemeClr val="accent2"/>
                </a:solidFill>
              </a:rPr>
              <a:t>7.  </a:t>
            </a:r>
            <a:r>
              <a:rPr lang="en-US" sz="2200" b="1" i="1">
                <a:solidFill>
                  <a:schemeClr val="accent2"/>
                </a:solidFill>
              </a:rPr>
              <a:t>Workforce Innovations and Opportunity Act of 2014 (WIOA)</a:t>
            </a:r>
          </a:p>
          <a:p>
            <a:pPr marL="0" indent="0">
              <a:buNone/>
            </a:pPr>
            <a:endParaRPr lang="en-US" sz="2000">
              <a:solidFill>
                <a:schemeClr val="bg2"/>
              </a:solidFill>
            </a:endParaRPr>
          </a:p>
          <a:p>
            <a:pPr marL="626364" lvl="1" indent="-342900">
              <a:buFont typeface="Wingdings" panose="05000000000000000000" pitchFamily="2" charset="2"/>
              <a:buChar char="§"/>
            </a:pPr>
            <a:r>
              <a:rPr lang="en-US" sz="1900" b="0">
                <a:solidFill>
                  <a:schemeClr val="tx2"/>
                </a:solidFill>
              </a:rPr>
              <a:t>Effective </a:t>
            </a:r>
            <a:r>
              <a:rPr lang="en-US" sz="1900" b="1">
                <a:solidFill>
                  <a:srgbClr val="FF0000"/>
                </a:solidFill>
                <a:effectLst>
                  <a:outerShdw blurRad="38100" dist="38100" dir="2700000" algn="tl">
                    <a:srgbClr val="000000">
                      <a:alpha val="43137"/>
                    </a:srgbClr>
                  </a:outerShdw>
                </a:effectLst>
              </a:rPr>
              <a:t>July 1, 2015 </a:t>
            </a:r>
            <a:r>
              <a:rPr lang="en-US" sz="1900" b="0">
                <a:solidFill>
                  <a:schemeClr val="tx2"/>
                </a:solidFill>
              </a:rPr>
              <a:t>and seeks to consolidate Job Training Programs under the Workforce Investment Act of 1998.</a:t>
            </a:r>
          </a:p>
          <a:p>
            <a:pPr marL="283464" lvl="1" indent="0">
              <a:buNone/>
            </a:pPr>
            <a:endParaRPr lang="en-US" sz="1900" b="0">
              <a:solidFill>
                <a:schemeClr val="tx2"/>
              </a:solidFill>
            </a:endParaRPr>
          </a:p>
          <a:p>
            <a:pPr marL="626364" lvl="1" indent="-342900">
              <a:buFont typeface="Wingdings" panose="05000000000000000000" pitchFamily="2" charset="2"/>
              <a:buChar char="§"/>
            </a:pPr>
            <a:r>
              <a:rPr lang="en-US" sz="1900" b="0">
                <a:solidFill>
                  <a:schemeClr val="tx2"/>
                </a:solidFill>
              </a:rPr>
              <a:t>Streamlines the services from 3 levels (Core, Intensive, and Training) into a single process.</a:t>
            </a:r>
          </a:p>
          <a:p>
            <a:pPr marL="626364" lvl="1" indent="-342900">
              <a:buFont typeface="Wingdings" panose="05000000000000000000" pitchFamily="2" charset="2"/>
              <a:buChar char="§"/>
            </a:pPr>
            <a:endParaRPr lang="en-US" sz="1900" b="0">
              <a:solidFill>
                <a:schemeClr val="tx2"/>
              </a:solidFill>
            </a:endParaRPr>
          </a:p>
          <a:p>
            <a:pPr marL="626364" lvl="1" indent="-342900">
              <a:buFont typeface="Wingdings" panose="05000000000000000000" pitchFamily="2" charset="2"/>
              <a:buChar char="§"/>
            </a:pPr>
            <a:r>
              <a:rPr lang="en-US" sz="1900" b="0">
                <a:solidFill>
                  <a:schemeClr val="tx2"/>
                </a:solidFill>
              </a:rPr>
              <a:t>Has </a:t>
            </a:r>
            <a:r>
              <a:rPr lang="en-US" sz="1900" b="1">
                <a:solidFill>
                  <a:srgbClr val="FF0000"/>
                </a:solidFill>
                <a:effectLst>
                  <a:outerShdw blurRad="38100" dist="38100" dir="2700000" algn="tl">
                    <a:srgbClr val="000000">
                      <a:alpha val="43137"/>
                    </a:srgbClr>
                  </a:outerShdw>
                </a:effectLst>
              </a:rPr>
              <a:t>performance requirements </a:t>
            </a:r>
            <a:r>
              <a:rPr lang="en-US" sz="1900" b="0">
                <a:solidFill>
                  <a:schemeClr val="tx2"/>
                </a:solidFill>
              </a:rPr>
              <a:t>for all Eligible Training Providers approved to offer needed training</a:t>
            </a:r>
            <a:r>
              <a:rPr lang="en-US" sz="1900" b="0" smtClean="0">
                <a:solidFill>
                  <a:schemeClr val="tx2"/>
                </a:solidFill>
              </a:rPr>
              <a:t>.</a:t>
            </a:r>
            <a:endParaRPr lang="en-US" sz="1900" b="0">
              <a:solidFill>
                <a:schemeClr val="tx2"/>
              </a:solidFill>
            </a:endParaRPr>
          </a:p>
        </p:txBody>
      </p:sp>
      <p:sp>
        <p:nvSpPr>
          <p:cNvPr id="9" name="Title 1"/>
          <p:cNvSpPr>
            <a:spLocks noGrp="1"/>
          </p:cNvSpPr>
          <p:nvPr>
            <p:ph type="title"/>
          </p:nvPr>
        </p:nvSpPr>
        <p:spPr>
          <a:xfrm>
            <a:off x="228600" y="762000"/>
            <a:ext cx="8686800" cy="685800"/>
          </a:xfrm>
        </p:spPr>
        <p:txBody>
          <a:bodyPr>
            <a:noAutofit/>
          </a:bodyPr>
          <a:lstStyle/>
          <a:p>
            <a:r>
              <a:rPr lang="en-US" sz="3600" b="1" smtClean="0">
                <a:solidFill>
                  <a:schemeClr val="accent3"/>
                </a:solidFill>
                <a:effectLst>
                  <a:outerShdw blurRad="38100" dist="38100" dir="2700000" algn="tl">
                    <a:srgbClr val="000000">
                      <a:alpha val="43137"/>
                    </a:srgbClr>
                  </a:outerShdw>
                </a:effectLst>
              </a:rPr>
              <a:t>History of Workforce Development in the U.S. </a:t>
            </a:r>
            <a:endParaRPr lang="en-US" sz="3600" b="1">
              <a:solidFill>
                <a:schemeClr val="accent3"/>
              </a:solidFill>
              <a:effectLst>
                <a:outerShdw blurRad="38100" dist="38100" dir="2700000" algn="tl">
                  <a:srgbClr val="000000">
                    <a:alpha val="43137"/>
                  </a:srgbClr>
                </a:outerShdw>
              </a:effectLst>
            </a:endParaRPr>
          </a:p>
        </p:txBody>
      </p:sp>
      <p:pic>
        <p:nvPicPr>
          <p:cNvPr id="10"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2" name="TextBox 11"/>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32568260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762000"/>
            <a:ext cx="4343400" cy="685800"/>
          </a:xfrm>
        </p:spPr>
        <p:txBody>
          <a:bodyPr>
            <a:normAutofit fontScale="90000"/>
          </a:bodyPr>
          <a:lstStyle/>
          <a:p>
            <a:r>
              <a:rPr lang="en-US" b="1" smtClean="0">
                <a:solidFill>
                  <a:schemeClr val="accent3"/>
                </a:solidFill>
                <a:effectLst>
                  <a:outerShdw blurRad="38100" dist="38100" dir="2700000" algn="tl">
                    <a:srgbClr val="000000">
                      <a:alpha val="43137"/>
                    </a:srgbClr>
                  </a:outerShdw>
                </a:effectLst>
              </a:rPr>
              <a:t>What Does It Do? </a:t>
            </a:r>
            <a:endParaRPr lang="en-US" b="1">
              <a:solidFill>
                <a:schemeClr val="accent3"/>
              </a:solidFill>
              <a:effectLst>
                <a:outerShdw blurRad="38100" dist="38100" dir="2700000" algn="tl">
                  <a:srgbClr val="000000">
                    <a:alpha val="43137"/>
                  </a:srgbClr>
                </a:outerShdw>
              </a:effectLst>
            </a:endParaRPr>
          </a:p>
        </p:txBody>
      </p:sp>
      <p:pic>
        <p:nvPicPr>
          <p:cNvPr id="10242" name="Picture 2" descr="http://wire.cjc.net/wp-content/uploads/2014/10/New-Tittle-II.jpg"/>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645920" y="1676403"/>
            <a:ext cx="5852160" cy="441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478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5029200" cy="685800"/>
          </a:xfrm>
        </p:spPr>
        <p:txBody>
          <a:bodyPr>
            <a:normAutofit fontScale="90000"/>
          </a:bodyPr>
          <a:lstStyle/>
          <a:p>
            <a:r>
              <a:rPr lang="en-US" b="1" smtClean="0">
                <a:solidFill>
                  <a:schemeClr val="accent3"/>
                </a:solidFill>
                <a:effectLst>
                  <a:outerShdw blurRad="38100" dist="38100" dir="2700000" algn="tl">
                    <a:srgbClr val="000000">
                      <a:alpha val="43137"/>
                    </a:srgbClr>
                  </a:outerShdw>
                </a:effectLst>
              </a:rPr>
              <a:t>What Does It Mean? </a:t>
            </a:r>
            <a:endParaRPr lang="en-US"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9100" y="1752600"/>
            <a:ext cx="8305800" cy="3810000"/>
          </a:xfrm>
        </p:spPr>
        <p:txBody>
          <a:bodyPr>
            <a:normAutofit/>
          </a:bodyPr>
          <a:lstStyle/>
          <a:p>
            <a:pPr marL="0" indent="0" algn="ctr">
              <a:buNone/>
            </a:pPr>
            <a:r>
              <a:rPr lang="en-US" sz="2600" b="1">
                <a:solidFill>
                  <a:schemeClr val="accent2"/>
                </a:solidFill>
              </a:rPr>
              <a:t>K</a:t>
            </a:r>
            <a:r>
              <a:rPr lang="en-US" sz="2600" b="1" smtClean="0">
                <a:solidFill>
                  <a:schemeClr val="accent2"/>
                </a:solidFill>
              </a:rPr>
              <a:t>ey </a:t>
            </a:r>
            <a:r>
              <a:rPr lang="en-US" sz="2600" b="1">
                <a:solidFill>
                  <a:schemeClr val="accent2"/>
                </a:solidFill>
              </a:rPr>
              <a:t>C</a:t>
            </a:r>
            <a:r>
              <a:rPr lang="en-US" sz="2600" b="1" smtClean="0">
                <a:solidFill>
                  <a:schemeClr val="accent2"/>
                </a:solidFill>
              </a:rPr>
              <a:t>hanges to WIOA Can </a:t>
            </a:r>
            <a:r>
              <a:rPr lang="en-US" sz="2600" b="1">
                <a:solidFill>
                  <a:schemeClr val="accent2"/>
                </a:solidFill>
              </a:rPr>
              <a:t>B</a:t>
            </a:r>
            <a:r>
              <a:rPr lang="en-US" sz="2600" b="1" smtClean="0">
                <a:solidFill>
                  <a:schemeClr val="accent2"/>
                </a:solidFill>
              </a:rPr>
              <a:t>enefit Your </a:t>
            </a:r>
            <a:r>
              <a:rPr lang="en-US" sz="2600" b="1">
                <a:solidFill>
                  <a:schemeClr val="accent2"/>
                </a:solidFill>
              </a:rPr>
              <a:t>I</a:t>
            </a:r>
            <a:r>
              <a:rPr lang="en-US" sz="2600" b="1" smtClean="0">
                <a:solidFill>
                  <a:schemeClr val="accent2"/>
                </a:solidFill>
              </a:rPr>
              <a:t>nstitution</a:t>
            </a:r>
            <a:r>
              <a:rPr lang="en-US" sz="2600" b="1" smtClean="0">
                <a:solidFill>
                  <a:schemeClr val="bg2"/>
                </a:solidFill>
              </a:rPr>
              <a:t>! </a:t>
            </a:r>
          </a:p>
          <a:p>
            <a:pPr marL="0" indent="0">
              <a:buNone/>
            </a:pPr>
            <a:endParaRPr lang="en-US" sz="1600" smtClean="0">
              <a:solidFill>
                <a:schemeClr val="bg2"/>
              </a:solidFill>
            </a:endParaRPr>
          </a:p>
          <a:p>
            <a:r>
              <a:rPr lang="en-US" sz="2400" smtClean="0">
                <a:solidFill>
                  <a:schemeClr val="tx2"/>
                </a:solidFill>
              </a:rPr>
              <a:t>When combined with the trend for </a:t>
            </a:r>
            <a:r>
              <a:rPr lang="en-US" sz="2400" b="1" smtClean="0">
                <a:solidFill>
                  <a:srgbClr val="FF0000"/>
                </a:solidFill>
                <a:effectLst>
                  <a:outerShdw blurRad="38100" dist="38100" dir="2700000" algn="tl">
                    <a:srgbClr val="000000">
                      <a:alpha val="43137"/>
                    </a:srgbClr>
                  </a:outerShdw>
                </a:effectLst>
              </a:rPr>
              <a:t>decreased funding </a:t>
            </a:r>
            <a:r>
              <a:rPr lang="en-US" sz="2400" smtClean="0">
                <a:solidFill>
                  <a:schemeClr val="tx2"/>
                </a:solidFill>
              </a:rPr>
              <a:t>for public </a:t>
            </a:r>
            <a:r>
              <a:rPr lang="en-US" sz="2400">
                <a:solidFill>
                  <a:schemeClr val="tx2"/>
                </a:solidFill>
              </a:rPr>
              <a:t>i</a:t>
            </a:r>
            <a:r>
              <a:rPr lang="en-US" sz="2400" smtClean="0">
                <a:solidFill>
                  <a:schemeClr val="tx2"/>
                </a:solidFill>
              </a:rPr>
              <a:t>nstitutions at the state </a:t>
            </a:r>
            <a:r>
              <a:rPr lang="en-US" sz="2400">
                <a:solidFill>
                  <a:schemeClr val="tx2"/>
                </a:solidFill>
              </a:rPr>
              <a:t>l</a:t>
            </a:r>
            <a:r>
              <a:rPr lang="en-US" sz="2400" smtClean="0">
                <a:solidFill>
                  <a:schemeClr val="tx2"/>
                </a:solidFill>
              </a:rPr>
              <a:t>evel and the </a:t>
            </a:r>
            <a:r>
              <a:rPr lang="en-US" sz="2400" b="1" smtClean="0">
                <a:solidFill>
                  <a:srgbClr val="FF0000"/>
                </a:solidFill>
                <a:effectLst>
                  <a:outerShdw blurRad="38100" dist="38100" dir="2700000" algn="tl">
                    <a:srgbClr val="000000">
                      <a:alpha val="43137"/>
                    </a:srgbClr>
                  </a:outerShdw>
                </a:effectLst>
              </a:rPr>
              <a:t>provisions of GE</a:t>
            </a:r>
            <a:r>
              <a:rPr lang="en-US" sz="2400" smtClean="0">
                <a:solidFill>
                  <a:schemeClr val="tx2"/>
                </a:solidFill>
              </a:rPr>
              <a:t> that will impact community </a:t>
            </a:r>
            <a:r>
              <a:rPr lang="en-US" sz="2400">
                <a:solidFill>
                  <a:schemeClr val="tx2"/>
                </a:solidFill>
              </a:rPr>
              <a:t>c</a:t>
            </a:r>
            <a:r>
              <a:rPr lang="en-US" sz="2400" smtClean="0">
                <a:solidFill>
                  <a:schemeClr val="tx2"/>
                </a:solidFill>
              </a:rPr>
              <a:t>olleges, </a:t>
            </a:r>
            <a:r>
              <a:rPr lang="en-US" sz="2400" b="1" smtClean="0">
                <a:solidFill>
                  <a:srgbClr val="FF0000"/>
                </a:solidFill>
                <a:effectLst>
                  <a:outerShdw blurRad="38100" dist="38100" dir="2700000" algn="tl">
                    <a:srgbClr val="000000">
                      <a:alpha val="43137"/>
                    </a:srgbClr>
                  </a:outerShdw>
                </a:effectLst>
              </a:rPr>
              <a:t>our opportunities to educate more citizens increases</a:t>
            </a:r>
            <a:r>
              <a:rPr lang="en-US" sz="2400" smtClean="0">
                <a:solidFill>
                  <a:schemeClr val="tx2"/>
                </a:solidFill>
              </a:rPr>
              <a:t>  </a:t>
            </a:r>
          </a:p>
          <a:p>
            <a:pPr marL="0" indent="0">
              <a:buNone/>
            </a:pPr>
            <a:endParaRPr lang="en-US" sz="2400">
              <a:solidFill>
                <a:schemeClr val="tx2"/>
              </a:solidFill>
            </a:endParaRPr>
          </a:p>
          <a:p>
            <a:r>
              <a:rPr lang="en-US" sz="2400" smtClean="0">
                <a:solidFill>
                  <a:schemeClr val="tx2"/>
                </a:solidFill>
              </a:rPr>
              <a:t>We need to have </a:t>
            </a:r>
            <a:r>
              <a:rPr lang="en-US" sz="2400" b="1" smtClean="0">
                <a:solidFill>
                  <a:srgbClr val="FF0000"/>
                </a:solidFill>
                <a:effectLst>
                  <a:outerShdw blurRad="38100" dist="38100" dir="2700000" algn="tl">
                    <a:srgbClr val="000000">
                      <a:alpha val="43137"/>
                    </a:srgbClr>
                  </a:outerShdw>
                </a:effectLst>
              </a:rPr>
              <a:t>representation</a:t>
            </a:r>
            <a:r>
              <a:rPr lang="en-US" sz="2400" smtClean="0">
                <a:solidFill>
                  <a:schemeClr val="tx2"/>
                </a:solidFill>
              </a:rPr>
              <a:t> from our institutions on </a:t>
            </a:r>
            <a:r>
              <a:rPr lang="en-US" sz="2400" b="1" smtClean="0">
                <a:solidFill>
                  <a:srgbClr val="FF0000"/>
                </a:solidFill>
                <a:effectLst>
                  <a:outerShdw blurRad="38100" dist="38100" dir="2700000" algn="tl">
                    <a:srgbClr val="000000">
                      <a:alpha val="43137"/>
                    </a:srgbClr>
                  </a:outerShdw>
                </a:effectLst>
              </a:rPr>
              <a:t>State-wide WIOA Boards, County WIBS, LWIBS </a:t>
            </a:r>
            <a:endParaRPr lang="en-US" sz="2400" b="1">
              <a:solidFill>
                <a:srgbClr val="FF0000"/>
              </a:solidFill>
              <a:effectLst>
                <a:outerShdw blurRad="38100" dist="38100" dir="2700000" algn="tl">
                  <a:srgbClr val="000000">
                    <a:alpha val="43137"/>
                  </a:srgbClr>
                </a:outerShdw>
              </a:effectLst>
            </a:endParaRPr>
          </a:p>
          <a:p>
            <a:endParaRPr lang="en-US"/>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37767886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0"/>
            <a:ext cx="5791200" cy="701040"/>
          </a:xfrm>
        </p:spPr>
        <p:txBody>
          <a:bodyPr>
            <a:normAutofit fontScale="90000"/>
          </a:bodyPr>
          <a:lstStyle/>
          <a:p>
            <a:r>
              <a:rPr lang="en-US" b="1" smtClean="0">
                <a:solidFill>
                  <a:schemeClr val="accent3"/>
                </a:solidFill>
                <a:effectLst>
                  <a:outerShdw blurRad="38100" dist="38100" dir="2700000" algn="tl">
                    <a:srgbClr val="000000">
                      <a:alpha val="43137"/>
                    </a:srgbClr>
                  </a:outerShdw>
                </a:effectLst>
              </a:rPr>
              <a:t>What Can We Do Now?</a:t>
            </a:r>
            <a:endParaRPr lang="en-US"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76400"/>
            <a:ext cx="8382000" cy="4114800"/>
          </a:xfrm>
        </p:spPr>
        <p:txBody>
          <a:bodyPr>
            <a:normAutofit lnSpcReduction="10000"/>
          </a:bodyPr>
          <a:lstStyle/>
          <a:p>
            <a:pPr marL="0" indent="0" algn="ctr">
              <a:buNone/>
            </a:pPr>
            <a:r>
              <a:rPr lang="en-US" sz="2600" b="1" smtClean="0">
                <a:solidFill>
                  <a:schemeClr val="accent2"/>
                </a:solidFill>
              </a:rPr>
              <a:t>Focus on Outcomes  </a:t>
            </a:r>
          </a:p>
          <a:p>
            <a:pPr marL="0" indent="0" algn="ctr">
              <a:buNone/>
            </a:pPr>
            <a:r>
              <a:rPr lang="en-US" sz="2600" b="1" smtClean="0">
                <a:solidFill>
                  <a:schemeClr val="accent2"/>
                </a:solidFill>
              </a:rPr>
              <a:t>Not to meet the metrics but to </a:t>
            </a:r>
            <a:r>
              <a:rPr lang="en-US" sz="2600" b="1" u="sng" smtClean="0">
                <a:solidFill>
                  <a:srgbClr val="FF0000"/>
                </a:solidFill>
                <a:effectLst>
                  <a:outerShdw blurRad="38100" dist="38100" dir="2700000" algn="tl">
                    <a:srgbClr val="000000">
                      <a:alpha val="43137"/>
                    </a:srgbClr>
                  </a:outerShdw>
                </a:effectLst>
              </a:rPr>
              <a:t>BEAT</a:t>
            </a:r>
            <a:r>
              <a:rPr lang="en-US" sz="2600" b="1" smtClean="0">
                <a:solidFill>
                  <a:schemeClr val="accent2"/>
                </a:solidFill>
              </a:rPr>
              <a:t> the metrics</a:t>
            </a:r>
          </a:p>
          <a:p>
            <a:pPr marL="0" indent="0">
              <a:buNone/>
            </a:pPr>
            <a:endParaRPr lang="en-US" sz="1200">
              <a:solidFill>
                <a:schemeClr val="bg2"/>
              </a:solidFill>
            </a:endParaRPr>
          </a:p>
          <a:p>
            <a:r>
              <a:rPr lang="en-US" sz="2600" smtClean="0">
                <a:solidFill>
                  <a:schemeClr val="tx2"/>
                </a:solidFill>
              </a:rPr>
              <a:t>Take another look at what skills (hard and soft) Employers are demanding in the workforce (NACE)</a:t>
            </a:r>
          </a:p>
          <a:p>
            <a:pPr marL="0" indent="0">
              <a:buNone/>
            </a:pPr>
            <a:endParaRPr lang="en-US" sz="1400">
              <a:solidFill>
                <a:schemeClr val="tx2"/>
              </a:solidFill>
            </a:endParaRPr>
          </a:p>
          <a:p>
            <a:r>
              <a:rPr lang="en-US" sz="2600" smtClean="0">
                <a:solidFill>
                  <a:schemeClr val="tx2"/>
                </a:solidFill>
              </a:rPr>
              <a:t>What percentage of time do we teach skills related to success in the academic environment </a:t>
            </a:r>
          </a:p>
          <a:p>
            <a:pPr marL="0" indent="0">
              <a:buNone/>
            </a:pPr>
            <a:endParaRPr lang="en-US" sz="1400">
              <a:solidFill>
                <a:schemeClr val="tx2"/>
              </a:solidFill>
            </a:endParaRPr>
          </a:p>
          <a:p>
            <a:r>
              <a:rPr lang="en-US" sz="2600" smtClean="0">
                <a:solidFill>
                  <a:schemeClr val="tx2"/>
                </a:solidFill>
              </a:rPr>
              <a:t>What percentage of time do we teach skills related to success on the job?  </a:t>
            </a:r>
            <a:endParaRPr lang="en-US" sz="2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0421410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685800"/>
            <a:ext cx="3429000" cy="729343"/>
          </a:xfrm>
        </p:spPr>
        <p:txBody>
          <a:bodyPr>
            <a:normAutofit fontScale="90000"/>
          </a:bodyPr>
          <a:lstStyle/>
          <a:p>
            <a:r>
              <a:rPr lang="en-US" b="1" smtClean="0">
                <a:solidFill>
                  <a:schemeClr val="accent3"/>
                </a:solidFill>
                <a:effectLst>
                  <a:outerShdw blurRad="38100" dist="38100" dir="2700000" algn="tl">
                    <a:srgbClr val="000000">
                      <a:alpha val="43137"/>
                    </a:srgbClr>
                  </a:outerShdw>
                </a:effectLst>
              </a:rPr>
              <a:t>Tell Our Story</a:t>
            </a:r>
            <a:endParaRPr lang="en-US"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0" y="1751971"/>
            <a:ext cx="8458200" cy="4038600"/>
          </a:xfrm>
        </p:spPr>
        <p:txBody>
          <a:bodyPr>
            <a:normAutofit lnSpcReduction="10000"/>
          </a:bodyPr>
          <a:lstStyle/>
          <a:p>
            <a:pPr marL="0" indent="0" algn="ctr">
              <a:buNone/>
            </a:pPr>
            <a:r>
              <a:rPr lang="en-US" b="1" smtClean="0">
                <a:solidFill>
                  <a:schemeClr val="accent2"/>
                </a:solidFill>
              </a:rPr>
              <a:t>Private Colleges and Career Schools have existed for </a:t>
            </a:r>
            <a:r>
              <a:rPr lang="en-US" b="1" smtClean="0">
                <a:solidFill>
                  <a:srgbClr val="FF0000"/>
                </a:solidFill>
                <a:effectLst>
                  <a:outerShdw blurRad="38100" dist="38100" dir="2700000" algn="tl">
                    <a:srgbClr val="000000">
                      <a:alpha val="43137"/>
                    </a:srgbClr>
                  </a:outerShdw>
                </a:effectLst>
              </a:rPr>
              <a:t>centuries</a:t>
            </a:r>
            <a:r>
              <a:rPr lang="en-US" b="1" smtClean="0">
                <a:solidFill>
                  <a:schemeClr val="accent2"/>
                </a:solidFill>
              </a:rPr>
              <a:t> and are not going away!</a:t>
            </a:r>
          </a:p>
          <a:p>
            <a:pPr marL="0" indent="0">
              <a:buNone/>
            </a:pPr>
            <a:endParaRPr lang="en-US" sz="1600">
              <a:solidFill>
                <a:schemeClr val="bg2"/>
              </a:solidFill>
            </a:endParaRPr>
          </a:p>
          <a:p>
            <a:r>
              <a:rPr lang="en-US" smtClean="0">
                <a:solidFill>
                  <a:schemeClr val="tx2"/>
                </a:solidFill>
              </a:rPr>
              <a:t>Our sector has the gift and capacity for </a:t>
            </a:r>
            <a:r>
              <a:rPr lang="en-US" b="1" smtClean="0">
                <a:solidFill>
                  <a:srgbClr val="FF0000"/>
                </a:solidFill>
                <a:effectLst>
                  <a:outerShdw blurRad="38100" dist="38100" dir="2700000" algn="tl">
                    <a:srgbClr val="000000">
                      <a:alpha val="43137"/>
                    </a:srgbClr>
                  </a:outerShdw>
                </a:effectLst>
              </a:rPr>
              <a:t>re-invention</a:t>
            </a:r>
            <a:r>
              <a:rPr lang="en-US" smtClean="0">
                <a:solidFill>
                  <a:schemeClr val="tx2"/>
                </a:solidFill>
              </a:rPr>
              <a:t>…</a:t>
            </a:r>
          </a:p>
          <a:p>
            <a:pPr marL="0" indent="0">
              <a:buNone/>
            </a:pPr>
            <a:endParaRPr lang="en-US" sz="1500">
              <a:solidFill>
                <a:schemeClr val="tx2"/>
              </a:solidFill>
            </a:endParaRPr>
          </a:p>
          <a:p>
            <a:r>
              <a:rPr lang="en-US" smtClean="0">
                <a:solidFill>
                  <a:schemeClr val="tx2"/>
                </a:solidFill>
              </a:rPr>
              <a:t>We have the clarity and power to </a:t>
            </a:r>
            <a:r>
              <a:rPr lang="en-US" b="1" i="1" u="sng" smtClean="0">
                <a:solidFill>
                  <a:srgbClr val="FF0000"/>
                </a:solidFill>
                <a:effectLst>
                  <a:outerShdw blurRad="38100" dist="38100" dir="2700000" algn="tl">
                    <a:srgbClr val="000000">
                      <a:alpha val="43137"/>
                    </a:srgbClr>
                  </a:outerShdw>
                </a:effectLst>
              </a:rPr>
              <a:t>quickly</a:t>
            </a:r>
            <a:r>
              <a:rPr lang="en-US" i="1" smtClean="0">
                <a:solidFill>
                  <a:schemeClr val="tx2"/>
                </a:solidFill>
              </a:rPr>
              <a:t> </a:t>
            </a:r>
            <a:r>
              <a:rPr lang="en-US" smtClean="0">
                <a:solidFill>
                  <a:schemeClr val="tx2"/>
                </a:solidFill>
              </a:rPr>
              <a:t>embrace personal and organizational change….. And Love It!</a:t>
            </a:r>
          </a:p>
          <a:p>
            <a:pPr marL="0" indent="0">
              <a:buNone/>
            </a:pPr>
            <a:r>
              <a:rPr lang="en-US" sz="1500" smtClean="0">
                <a:solidFill>
                  <a:schemeClr val="tx2"/>
                </a:solidFill>
              </a:rPr>
              <a:t> </a:t>
            </a:r>
          </a:p>
          <a:p>
            <a:r>
              <a:rPr lang="en-US">
                <a:solidFill>
                  <a:schemeClr val="tx2"/>
                </a:solidFill>
              </a:rPr>
              <a:t>We are the </a:t>
            </a:r>
            <a:r>
              <a:rPr lang="en-US" b="1">
                <a:solidFill>
                  <a:srgbClr val="FF0000"/>
                </a:solidFill>
                <a:effectLst>
                  <a:outerShdw blurRad="38100" dist="38100" dir="2700000" algn="tl">
                    <a:srgbClr val="000000">
                      <a:alpha val="43137"/>
                    </a:srgbClr>
                  </a:outerShdw>
                </a:effectLst>
              </a:rPr>
              <a:t>bridge</a:t>
            </a:r>
            <a:r>
              <a:rPr lang="en-US">
                <a:solidFill>
                  <a:schemeClr val="tx2"/>
                </a:solidFill>
              </a:rPr>
              <a:t> between aspiration and </a:t>
            </a:r>
            <a:r>
              <a:rPr lang="en-US" smtClean="0">
                <a:solidFill>
                  <a:schemeClr val="tx2"/>
                </a:solidFill>
              </a:rPr>
              <a:t>opportunity…</a:t>
            </a:r>
          </a:p>
          <a:p>
            <a:pPr marL="0" indent="0">
              <a:buNone/>
            </a:pPr>
            <a:endParaRPr lang="en-US" sz="1500">
              <a:solidFill>
                <a:schemeClr val="tx2"/>
              </a:solidFill>
            </a:endParaRPr>
          </a:p>
          <a:p>
            <a:pPr marL="0" indent="0" algn="ctr">
              <a:buNone/>
            </a:pPr>
            <a:r>
              <a:rPr lang="en-US" b="1">
                <a:solidFill>
                  <a:srgbClr val="FF0000"/>
                </a:solidFill>
                <a:effectLst>
                  <a:outerShdw blurRad="38100" dist="38100" dir="2700000" algn="tl">
                    <a:srgbClr val="000000">
                      <a:alpha val="43137"/>
                    </a:srgbClr>
                  </a:outerShdw>
                </a:effectLst>
              </a:rPr>
              <a:t>We change </a:t>
            </a:r>
            <a:r>
              <a:rPr lang="en-US" b="1" smtClean="0">
                <a:solidFill>
                  <a:srgbClr val="FF0000"/>
                </a:solidFill>
                <a:effectLst>
                  <a:outerShdw blurRad="38100" dist="38100" dir="2700000" algn="tl">
                    <a:srgbClr val="000000">
                      <a:alpha val="43137"/>
                    </a:srgbClr>
                  </a:outerShdw>
                </a:effectLst>
              </a:rPr>
              <a:t>lives! </a:t>
            </a:r>
            <a:endParaRPr lang="en-US" b="1">
              <a:solidFill>
                <a:srgbClr val="FF0000"/>
              </a:solidFill>
              <a:effectLst>
                <a:outerShdw blurRad="38100" dist="38100" dir="2700000" algn="tl">
                  <a:srgbClr val="000000">
                    <a:alpha val="43137"/>
                  </a:srgbClr>
                </a:outerShdw>
              </a:effectLst>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solidFill>
                  <a:schemeClr val="bg2"/>
                </a:solidFill>
              </a:rPr>
              <a:t> </a:t>
            </a: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0657286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876300" y="1066800"/>
            <a:ext cx="7391400" cy="685800"/>
          </a:xfrm>
        </p:spPr>
        <p:txBody>
          <a:bodyPr>
            <a:noAutofit/>
          </a:bodyPr>
          <a:lstStyle/>
          <a:p>
            <a:pPr algn="ctr"/>
            <a:r>
              <a:rPr lang="en-US" sz="5400" b="1" smtClean="0">
                <a:solidFill>
                  <a:schemeClr val="accent3"/>
                </a:solidFill>
                <a:effectLst>
                  <a:outerShdw blurRad="38100" dist="38100" dir="2700000" algn="tl">
                    <a:srgbClr val="000000">
                      <a:alpha val="43137"/>
                    </a:srgbClr>
                  </a:outerShdw>
                </a:effectLst>
              </a:rPr>
              <a:t>REGULATORY UPDATE</a:t>
            </a:r>
            <a:endParaRPr lang="uk-UA" sz="5400" b="1">
              <a:solidFill>
                <a:schemeClr val="accent3"/>
              </a:solidFill>
              <a:effectLst>
                <a:outerShdw blurRad="38100" dist="38100" dir="2700000" algn="tl">
                  <a:srgbClr val="000000">
                    <a:alpha val="43137"/>
                  </a:srgbClr>
                </a:outerShdw>
              </a:effectLst>
            </a:endParaRPr>
          </a:p>
        </p:txBody>
      </p:sp>
      <p:pic>
        <p:nvPicPr>
          <p:cNvPr id="4" name="Picture 6" descr="https://www.glaad.org/sites/default/files/styles/750px/public/images/2014-04/120229112209-us-department-of-education-building-sign-story-top.jpg?itok=p2MGWCPN"/>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814423" y="2133600"/>
            <a:ext cx="551515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089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7092" y="1676400"/>
            <a:ext cx="9144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723900" y="838200"/>
            <a:ext cx="7696200" cy="584200"/>
          </a:xfrm>
        </p:spPr>
        <p:txBody>
          <a:bodyPr>
            <a:noAutofit/>
          </a:bodyPr>
          <a:lstStyle/>
          <a:p>
            <a:r>
              <a:rPr lang="en-US" sz="4400" b="1" smtClean="0">
                <a:solidFill>
                  <a:schemeClr val="accent3"/>
                </a:solidFill>
                <a:effectLst>
                  <a:outerShdw blurRad="38100" dist="38100" dir="2700000" algn="tl">
                    <a:srgbClr val="000000">
                      <a:alpha val="43137"/>
                    </a:srgbClr>
                  </a:outerShdw>
                </a:effectLst>
              </a:rPr>
              <a:t>Borrower Defense to Repayment</a:t>
            </a:r>
            <a:endParaRPr lang="uk-UA" sz="4400" b="1">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749016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idx="4294967295"/>
          </p:nvPr>
        </p:nvSpPr>
        <p:spPr>
          <a:xfrm>
            <a:off x="683568" y="1905000"/>
            <a:ext cx="7776864" cy="3456384"/>
          </a:xfrm>
        </p:spPr>
        <p:txBody>
          <a:bodyPr/>
          <a:lstStyle/>
          <a:p>
            <a:pPr marL="0" indent="0" algn="ctr">
              <a:buNone/>
            </a:pPr>
            <a:r>
              <a:rPr lang="fr-FR" smtClean="0">
                <a:solidFill>
                  <a:schemeClr val="accent2"/>
                </a:solidFill>
              </a:rPr>
              <a:t>Borrower Defense to Repayment</a:t>
            </a:r>
            <a:endParaRPr lang="en-US" b="1" smtClean="0">
              <a:solidFill>
                <a:schemeClr val="accent2"/>
              </a:solidFill>
            </a:endParaRPr>
          </a:p>
          <a:p>
            <a:pPr marL="0" indent="0">
              <a:buNone/>
            </a:pPr>
            <a:endParaRPr lang="en-US" sz="1600" b="1">
              <a:solidFill>
                <a:schemeClr val="bg2"/>
              </a:solidFill>
            </a:endParaRPr>
          </a:p>
          <a:p>
            <a:pPr marL="0" indent="0">
              <a:buNone/>
            </a:pPr>
            <a:r>
              <a:rPr lang="en-US" sz="2000" b="1" smtClean="0">
                <a:solidFill>
                  <a:schemeClr val="tx2"/>
                </a:solidFill>
              </a:rPr>
              <a:t>Students </a:t>
            </a:r>
            <a:r>
              <a:rPr lang="en-US" sz="2000" b="1">
                <a:solidFill>
                  <a:schemeClr val="tx2"/>
                </a:solidFill>
              </a:rPr>
              <a:t>who attended a school who believe they were defrauded or that their school otherwise violated applicable state law may be eligible for </a:t>
            </a:r>
            <a:r>
              <a:rPr lang="en-US" sz="2000" b="1" i="1">
                <a:solidFill>
                  <a:schemeClr val="tx2"/>
                </a:solidFill>
              </a:rPr>
              <a:t>discharge</a:t>
            </a:r>
            <a:r>
              <a:rPr lang="en-US" sz="2000" b="1">
                <a:solidFill>
                  <a:schemeClr val="tx2"/>
                </a:solidFill>
              </a:rPr>
              <a:t> (</a:t>
            </a:r>
            <a:r>
              <a:rPr lang="en-US" sz="2000" b="1" i="1">
                <a:solidFill>
                  <a:schemeClr val="tx2"/>
                </a:solidFill>
              </a:rPr>
              <a:t>loan forgiveness</a:t>
            </a:r>
            <a:r>
              <a:rPr lang="en-US" sz="2000" b="1">
                <a:solidFill>
                  <a:schemeClr val="tx2"/>
                </a:solidFill>
              </a:rPr>
              <a:t>).</a:t>
            </a:r>
          </a:p>
          <a:p>
            <a:pPr marL="0" indent="0">
              <a:buNone/>
            </a:pPr>
            <a:endParaRPr lang="en-US" sz="2000" smtClean="0">
              <a:solidFill>
                <a:schemeClr val="tx2"/>
              </a:solidFill>
            </a:endParaRPr>
          </a:p>
          <a:p>
            <a:pPr marL="0" indent="0">
              <a:buNone/>
            </a:pPr>
            <a:r>
              <a:rPr lang="en-US" sz="2000" smtClean="0">
                <a:solidFill>
                  <a:schemeClr val="tx2"/>
                </a:solidFill>
              </a:rPr>
              <a:t>This </a:t>
            </a:r>
            <a:r>
              <a:rPr lang="en-US" sz="2000">
                <a:solidFill>
                  <a:schemeClr val="tx2"/>
                </a:solidFill>
              </a:rPr>
              <a:t>type of loan forgiveness is called “borrower defense to repayment,” sometimes abbreviated to “</a:t>
            </a:r>
            <a:r>
              <a:rPr lang="en-US" sz="2000" smtClean="0">
                <a:solidFill>
                  <a:schemeClr val="tx2"/>
                </a:solidFill>
              </a:rPr>
              <a:t>borrower defense.”</a:t>
            </a:r>
            <a:endParaRPr lang="en-US" sz="2000">
              <a:solidFill>
                <a:schemeClr val="tx2"/>
              </a:solidFill>
            </a:endParaRPr>
          </a:p>
        </p:txBody>
      </p:sp>
      <p:sp>
        <p:nvSpPr>
          <p:cNvPr id="8" name="Rectangle 2"/>
          <p:cNvSpPr txBox="1">
            <a:spLocks noChangeArrowheads="1"/>
          </p:cNvSpPr>
          <p:nvPr/>
        </p:nvSpPr>
        <p:spPr>
          <a:xfrm>
            <a:off x="590550" y="838200"/>
            <a:ext cx="7962900" cy="584200"/>
          </a:xfrm>
          <a:prstGeom prst="rect">
            <a:avLst/>
          </a:prstGeo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44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Borrower Defense to Repayment</a:t>
            </a:r>
            <a:endParaRPr kumimoji="0" lang="uk-UA" sz="4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pic>
        <p:nvPicPr>
          <p:cNvPr id="9"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0" name="TextBox 9"/>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416553403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AutoShape 2"/>
          <p:cNvSpPr>
            <a:spLocks noChangeArrowheads="1"/>
          </p:cNvSpPr>
          <p:nvPr/>
        </p:nvSpPr>
        <p:spPr>
          <a:xfrm rot="5400000">
            <a:off x="3959226" y="3033712"/>
            <a:ext cx="4464050" cy="1222375"/>
          </a:xfrm>
          <a:prstGeom prst="upArrow">
            <a:avLst>
              <a:gd name="adj1" fmla="val 57296"/>
              <a:gd name="adj2" fmla="val 62796"/>
            </a:avLst>
          </a:prstGeom>
          <a:gradFill rotWithShape="1">
            <a:gsLst>
              <a:gs pos="0">
                <a:schemeClr val="folHlink"/>
              </a:gs>
              <a:gs pos="100000">
                <a:schemeClr val="folHlink">
                  <a:gamma/>
                  <a:tint val="15294"/>
                  <a:invGamma/>
                  <a:alpha val="0"/>
                </a:schemeClr>
              </a:gs>
            </a:gsLst>
            <a:lin ang="5400000" scaled="1"/>
          </a:gradFill>
          <a:ln w="9525" algn="ctr">
            <a:noFill/>
            <a:miter lim="800000"/>
          </a:ln>
        </p:spPr>
        <p:txBody>
          <a:bodyPr wrap="none" anchor="ctr"/>
          <a:lstStyle/>
          <a:p>
            <a:endParaRPr lang="ru-RU"/>
          </a:p>
        </p:txBody>
      </p:sp>
      <p:sp>
        <p:nvSpPr>
          <p:cNvPr id="290819" name="AutoShape 3"/>
          <p:cNvSpPr>
            <a:spLocks noChangeArrowheads="1"/>
          </p:cNvSpPr>
          <p:nvPr/>
        </p:nvSpPr>
        <p:spPr>
          <a:xfrm flipH="1">
            <a:off x="671513" y="4797425"/>
            <a:ext cx="5102225" cy="720725"/>
          </a:xfrm>
          <a:prstGeom prst="roundRect">
            <a:avLst>
              <a:gd name="adj" fmla="val 16667"/>
            </a:avLst>
          </a:prstGeom>
          <a:gradFill rotWithShape="1">
            <a:gsLst>
              <a:gs pos="0">
                <a:schemeClr val="accent2"/>
              </a:gs>
              <a:gs pos="100000">
                <a:schemeClr val="bg1">
                  <a:alpha val="75000"/>
                </a:schemeClr>
              </a:gs>
            </a:gsLst>
            <a:lin ang="0" scaled="1"/>
          </a:gradFill>
          <a:ln w="25400">
            <a:noFill/>
            <a:round/>
          </a:ln>
        </p:spPr>
        <p:txBody>
          <a:bodyPr wrap="none" anchor="ctr"/>
          <a:lstStyle/>
          <a:p>
            <a:endParaRPr lang="ru-RU"/>
          </a:p>
        </p:txBody>
      </p:sp>
      <p:sp>
        <p:nvSpPr>
          <p:cNvPr id="290820" name="AutoShape 4"/>
          <p:cNvSpPr>
            <a:spLocks noChangeArrowheads="1"/>
          </p:cNvSpPr>
          <p:nvPr/>
        </p:nvSpPr>
        <p:spPr>
          <a:xfrm flipH="1">
            <a:off x="671513" y="1773238"/>
            <a:ext cx="5102225" cy="717550"/>
          </a:xfrm>
          <a:prstGeom prst="roundRect">
            <a:avLst>
              <a:gd name="adj" fmla="val 16667"/>
            </a:avLst>
          </a:prstGeom>
          <a:gradFill rotWithShape="1">
            <a:gsLst>
              <a:gs pos="0">
                <a:schemeClr val="accent1"/>
              </a:gs>
              <a:gs pos="100000">
                <a:schemeClr val="bg1">
                  <a:alpha val="75000"/>
                </a:schemeClr>
              </a:gs>
            </a:gsLst>
            <a:lin ang="0" scaled="1"/>
          </a:gradFill>
          <a:ln w="25400">
            <a:noFill/>
            <a:round/>
          </a:ln>
        </p:spPr>
        <p:txBody>
          <a:bodyPr wrap="none" anchor="ctr"/>
          <a:lstStyle/>
          <a:p>
            <a:endParaRPr lang="ru-RU"/>
          </a:p>
        </p:txBody>
      </p:sp>
      <p:sp>
        <p:nvSpPr>
          <p:cNvPr id="290821" name="AutoShape 5"/>
          <p:cNvSpPr>
            <a:spLocks noChangeArrowheads="1"/>
          </p:cNvSpPr>
          <p:nvPr/>
        </p:nvSpPr>
        <p:spPr>
          <a:xfrm flipH="1">
            <a:off x="611188" y="3284538"/>
            <a:ext cx="5172075" cy="717550"/>
          </a:xfrm>
          <a:prstGeom prst="roundRect">
            <a:avLst>
              <a:gd name="adj" fmla="val 16667"/>
            </a:avLst>
          </a:prstGeom>
          <a:gradFill rotWithShape="1">
            <a:gsLst>
              <a:gs pos="0">
                <a:schemeClr val="bg2"/>
              </a:gs>
              <a:gs pos="100000">
                <a:schemeClr val="bg1">
                  <a:alpha val="75000"/>
                </a:schemeClr>
              </a:gs>
            </a:gsLst>
            <a:lin ang="0" scaled="1"/>
          </a:gradFill>
          <a:ln w="25400">
            <a:noFill/>
            <a:round/>
          </a:ln>
        </p:spPr>
        <p:txBody>
          <a:bodyPr wrap="none" anchor="ctr"/>
          <a:lstStyle/>
          <a:p>
            <a:endParaRPr lang="ru-RU"/>
          </a:p>
        </p:txBody>
      </p:sp>
      <p:sp>
        <p:nvSpPr>
          <p:cNvPr id="290822" name="Text Box 6"/>
          <p:cNvSpPr txBox="1">
            <a:spLocks noChangeArrowheads="1"/>
          </p:cNvSpPr>
          <p:nvPr/>
        </p:nvSpPr>
        <p:spPr>
          <a:xfrm rot="16200000">
            <a:off x="3656161" y="1753394"/>
            <a:ext cx="461665" cy="3808412"/>
          </a:xfrm>
          <a:prstGeom prst="rect">
            <a:avLst/>
          </a:prstGeom>
          <a:noFill/>
          <a:ln w="9525" algn="ctr">
            <a:noFill/>
            <a:miter lim="800000"/>
          </a:ln>
        </p:spPr>
        <p:txBody>
          <a:bodyPr vert="eaVert" wrap="square">
            <a:spAutoFit/>
          </a:bodyPr>
          <a:lstStyle/>
          <a:p>
            <a:pPr algn="ctr" eaLnBrk="0" hangingPunct="0"/>
            <a:r>
              <a:rPr lang="en-US" altLang="ko-KR" b="1" smtClean="0">
                <a:solidFill>
                  <a:schemeClr val="accent4"/>
                </a:solidFill>
                <a:ea typeface="굴림" charset="-127"/>
              </a:rPr>
              <a:t>Financial Responsibility</a:t>
            </a:r>
            <a:endParaRPr lang="en-US" altLang="ko-KR" b="1">
              <a:solidFill>
                <a:schemeClr val="accent4"/>
              </a:solidFill>
              <a:ea typeface="굴림" charset="-127"/>
            </a:endParaRPr>
          </a:p>
        </p:txBody>
      </p:sp>
      <p:sp>
        <p:nvSpPr>
          <p:cNvPr id="290823" name="Text Box 7"/>
          <p:cNvSpPr txBox="1">
            <a:spLocks noChangeArrowheads="1"/>
          </p:cNvSpPr>
          <p:nvPr/>
        </p:nvSpPr>
        <p:spPr>
          <a:xfrm rot="16200000">
            <a:off x="3656163" y="3239294"/>
            <a:ext cx="461665" cy="3808413"/>
          </a:xfrm>
          <a:prstGeom prst="rect">
            <a:avLst/>
          </a:prstGeom>
          <a:noFill/>
          <a:ln w="9525" algn="ctr">
            <a:noFill/>
            <a:miter lim="800000"/>
          </a:ln>
        </p:spPr>
        <p:txBody>
          <a:bodyPr vert="eaVert" wrap="square">
            <a:spAutoFit/>
          </a:bodyPr>
          <a:lstStyle/>
          <a:p>
            <a:pPr algn="ctr" eaLnBrk="0" hangingPunct="0"/>
            <a:r>
              <a:rPr lang="en-US" altLang="ko-KR" b="1" smtClean="0">
                <a:solidFill>
                  <a:schemeClr val="bg1"/>
                </a:solidFill>
                <a:ea typeface="굴림" charset="-127"/>
              </a:rPr>
              <a:t>Closed School Discharge</a:t>
            </a:r>
            <a:endParaRPr lang="en-US" altLang="ko-KR" b="1">
              <a:solidFill>
                <a:schemeClr val="bg1"/>
              </a:solidFill>
              <a:ea typeface="굴림" charset="-127"/>
            </a:endParaRPr>
          </a:p>
        </p:txBody>
      </p:sp>
      <p:sp>
        <p:nvSpPr>
          <p:cNvPr id="290824" name="Text Box 8"/>
          <p:cNvSpPr txBox="1">
            <a:spLocks noChangeArrowheads="1"/>
          </p:cNvSpPr>
          <p:nvPr/>
        </p:nvSpPr>
        <p:spPr>
          <a:xfrm rot="16200000">
            <a:off x="3656163" y="215107"/>
            <a:ext cx="461665" cy="3808412"/>
          </a:xfrm>
          <a:prstGeom prst="rect">
            <a:avLst/>
          </a:prstGeom>
          <a:noFill/>
          <a:ln w="9525" algn="ctr">
            <a:noFill/>
            <a:miter lim="800000"/>
          </a:ln>
        </p:spPr>
        <p:txBody>
          <a:bodyPr vert="eaVert" wrap="square">
            <a:spAutoFit/>
          </a:bodyPr>
          <a:lstStyle/>
          <a:p>
            <a:pPr algn="ctr" eaLnBrk="0" hangingPunct="0"/>
            <a:r>
              <a:rPr lang="en-US" altLang="ko-KR" b="1" smtClean="0">
                <a:solidFill>
                  <a:schemeClr val="bg1"/>
                </a:solidFill>
                <a:ea typeface="굴림" charset="-127"/>
              </a:rPr>
              <a:t>Borrower Defense</a:t>
            </a:r>
            <a:endParaRPr lang="en-US" altLang="ko-KR" b="1">
              <a:solidFill>
                <a:schemeClr val="bg1"/>
              </a:solidFill>
              <a:ea typeface="굴림" charset="-127"/>
            </a:endParaRPr>
          </a:p>
        </p:txBody>
      </p:sp>
      <p:grpSp>
        <p:nvGrpSpPr>
          <p:cNvPr id="2" name="Group 9"/>
          <p:cNvGrpSpPr/>
          <p:nvPr/>
        </p:nvGrpSpPr>
        <p:grpSpPr>
          <a:xfrm>
            <a:off x="468313" y="1341438"/>
            <a:ext cx="1439862" cy="1439862"/>
            <a:chOff x="340" y="2131"/>
            <a:chExt cx="907" cy="907"/>
          </a:xfrm>
        </p:grpSpPr>
        <p:sp>
          <p:nvSpPr>
            <p:cNvPr id="290826" name="AutoShape 10"/>
            <p:cNvSpPr>
              <a:spLocks noChangeArrowheads="1"/>
            </p:cNvSpPr>
            <p:nvPr/>
          </p:nvSpPr>
          <p:spPr>
            <a:xfrm>
              <a:off x="340" y="2131"/>
              <a:ext cx="907" cy="907"/>
            </a:xfrm>
            <a:prstGeom prst="roundRect">
              <a:avLst>
                <a:gd name="adj" fmla="val 14222"/>
              </a:avLst>
            </a:prstGeom>
            <a:solidFill>
              <a:schemeClr val="accent1"/>
            </a:solidFill>
            <a:ln w="9525">
              <a:noFill/>
              <a:round/>
            </a:ln>
          </p:spPr>
          <p:txBody>
            <a:bodyPr wrap="none" anchor="ctr"/>
            <a:lstStyle/>
            <a:p>
              <a:pPr algn="ctr"/>
              <a:r>
                <a:rPr lang="en-US" altLang="ko-KR" sz="1600" b="1" smtClean="0">
                  <a:solidFill>
                    <a:schemeClr val="bg1"/>
                  </a:solidFill>
                  <a:ea typeface="굴림" charset="-127"/>
                </a:rPr>
                <a:t>Issue Papers</a:t>
              </a:r>
            </a:p>
            <a:p>
              <a:pPr algn="ctr"/>
              <a:r>
                <a:rPr lang="en-US" sz="1600" b="1" smtClean="0">
                  <a:solidFill>
                    <a:schemeClr val="bg1"/>
                  </a:solidFill>
                  <a:ea typeface="굴림" charset="-127"/>
                </a:rPr>
                <a:t>1-3</a:t>
              </a:r>
              <a:endParaRPr lang="en-US" sz="1600"/>
            </a:p>
          </p:txBody>
        </p:sp>
        <p:sp>
          <p:nvSpPr>
            <p:cNvPr id="290827" name="AutoShape 11"/>
            <p:cNvSpPr>
              <a:spLocks noChangeArrowheads="1"/>
            </p:cNvSpPr>
            <p:nvPr/>
          </p:nvSpPr>
          <p:spPr>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p:spPr>
          <p:txBody>
            <a:bodyPr wrap="none" anchor="ctr"/>
            <a:lstStyle/>
            <a:p>
              <a:endParaRPr lang="ru-RU"/>
            </a:p>
          </p:txBody>
        </p:sp>
      </p:grpSp>
      <p:grpSp>
        <p:nvGrpSpPr>
          <p:cNvPr id="3" name="Group 12"/>
          <p:cNvGrpSpPr/>
          <p:nvPr/>
        </p:nvGrpSpPr>
        <p:grpSpPr>
          <a:xfrm>
            <a:off x="468313" y="2925763"/>
            <a:ext cx="1439862" cy="1439862"/>
            <a:chOff x="340" y="2131"/>
            <a:chExt cx="907" cy="907"/>
          </a:xfrm>
        </p:grpSpPr>
        <p:sp>
          <p:nvSpPr>
            <p:cNvPr id="290829" name="AutoShape 13"/>
            <p:cNvSpPr>
              <a:spLocks noChangeArrowheads="1"/>
            </p:cNvSpPr>
            <p:nvPr/>
          </p:nvSpPr>
          <p:spPr>
            <a:xfrm>
              <a:off x="340" y="2131"/>
              <a:ext cx="907" cy="907"/>
            </a:xfrm>
            <a:prstGeom prst="roundRect">
              <a:avLst>
                <a:gd name="adj" fmla="val 14222"/>
              </a:avLst>
            </a:prstGeom>
            <a:solidFill>
              <a:schemeClr val="bg2"/>
            </a:solidFill>
            <a:ln w="9525">
              <a:solidFill>
                <a:schemeClr val="bg1"/>
              </a:solidFill>
              <a:round/>
            </a:ln>
          </p:spPr>
          <p:txBody>
            <a:bodyPr wrap="none" anchor="ctr"/>
            <a:lstStyle/>
            <a:p>
              <a:pPr algn="ctr"/>
              <a:r>
                <a:rPr lang="en-US" sz="1600" b="1" smtClean="0">
                  <a:solidFill>
                    <a:schemeClr val="bg1"/>
                  </a:solidFill>
                  <a:ea typeface="굴림" charset="-127"/>
                </a:rPr>
                <a:t>Issue Paper</a:t>
              </a:r>
            </a:p>
            <a:p>
              <a:pPr algn="ctr"/>
              <a:r>
                <a:rPr lang="en-US" sz="1600" b="1" smtClean="0">
                  <a:solidFill>
                    <a:schemeClr val="bg1"/>
                  </a:solidFill>
                  <a:ea typeface="굴림" charset="-127"/>
                </a:rPr>
                <a:t>5</a:t>
              </a:r>
              <a:endParaRPr lang="en-US" sz="1600"/>
            </a:p>
          </p:txBody>
        </p:sp>
        <p:sp>
          <p:nvSpPr>
            <p:cNvPr id="290830" name="AutoShape 14"/>
            <p:cNvSpPr>
              <a:spLocks noChangeArrowheads="1"/>
            </p:cNvSpPr>
            <p:nvPr/>
          </p:nvSpPr>
          <p:spPr>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ln>
          </p:spPr>
          <p:txBody>
            <a:bodyPr wrap="none" anchor="ctr"/>
            <a:lstStyle/>
            <a:p>
              <a:endParaRPr lang="ru-RU"/>
            </a:p>
          </p:txBody>
        </p:sp>
      </p:grpSp>
      <p:grpSp>
        <p:nvGrpSpPr>
          <p:cNvPr id="4" name="Group 15"/>
          <p:cNvGrpSpPr/>
          <p:nvPr/>
        </p:nvGrpSpPr>
        <p:grpSpPr>
          <a:xfrm>
            <a:off x="468313" y="4437063"/>
            <a:ext cx="1439862" cy="1439862"/>
            <a:chOff x="340" y="2131"/>
            <a:chExt cx="907" cy="907"/>
          </a:xfrm>
        </p:grpSpPr>
        <p:sp>
          <p:nvSpPr>
            <p:cNvPr id="290832" name="AutoShape 16"/>
            <p:cNvSpPr>
              <a:spLocks noChangeArrowheads="1"/>
            </p:cNvSpPr>
            <p:nvPr/>
          </p:nvSpPr>
          <p:spPr>
            <a:xfrm>
              <a:off x="340" y="2131"/>
              <a:ext cx="907" cy="907"/>
            </a:xfrm>
            <a:prstGeom prst="roundRect">
              <a:avLst>
                <a:gd name="adj" fmla="val 14222"/>
              </a:avLst>
            </a:prstGeom>
            <a:solidFill>
              <a:schemeClr val="accent2"/>
            </a:solidFill>
            <a:ln w="9525">
              <a:noFill/>
              <a:round/>
            </a:ln>
          </p:spPr>
          <p:txBody>
            <a:bodyPr wrap="none" anchor="ctr"/>
            <a:lstStyle/>
            <a:p>
              <a:pPr algn="ctr"/>
              <a:r>
                <a:rPr lang="en-US" sz="1600" b="1" smtClean="0">
                  <a:solidFill>
                    <a:schemeClr val="bg1"/>
                  </a:solidFill>
                  <a:ea typeface="굴림" charset="-127"/>
                </a:rPr>
                <a:t>Issue Paper</a:t>
              </a:r>
            </a:p>
            <a:p>
              <a:pPr algn="ctr"/>
              <a:r>
                <a:rPr lang="en-US" sz="1600" b="1" smtClean="0">
                  <a:solidFill>
                    <a:schemeClr val="bg1"/>
                  </a:solidFill>
                  <a:ea typeface="굴림" charset="-127"/>
                </a:rPr>
                <a:t>10</a:t>
              </a:r>
              <a:endParaRPr lang="en-US" sz="1600"/>
            </a:p>
          </p:txBody>
        </p:sp>
        <p:sp>
          <p:nvSpPr>
            <p:cNvPr id="290833" name="AutoShape 17"/>
            <p:cNvSpPr>
              <a:spLocks noChangeArrowheads="1"/>
            </p:cNvSpPr>
            <p:nvPr/>
          </p:nvSpPr>
          <p:spPr>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ln>
          </p:spPr>
          <p:txBody>
            <a:bodyPr wrap="none" anchor="ctr"/>
            <a:lstStyle/>
            <a:p>
              <a:endParaRPr lang="ru-RU"/>
            </a:p>
          </p:txBody>
        </p:sp>
      </p:grpSp>
      <p:grpSp>
        <p:nvGrpSpPr>
          <p:cNvPr id="5" name="Group 18"/>
          <p:cNvGrpSpPr/>
          <p:nvPr/>
        </p:nvGrpSpPr>
        <p:grpSpPr>
          <a:xfrm>
            <a:off x="6948488" y="1628775"/>
            <a:ext cx="1439862" cy="3960813"/>
            <a:chOff x="4377" y="1298"/>
            <a:chExt cx="907" cy="2495"/>
          </a:xfrm>
        </p:grpSpPr>
        <p:sp>
          <p:nvSpPr>
            <p:cNvPr id="290835" name="AutoShape 19"/>
            <p:cNvSpPr>
              <a:spLocks noChangeArrowheads="1"/>
            </p:cNvSpPr>
            <p:nvPr/>
          </p:nvSpPr>
          <p:spPr>
            <a:xfrm>
              <a:off x="4377" y="1298"/>
              <a:ext cx="907" cy="2495"/>
            </a:xfrm>
            <a:prstGeom prst="roundRect">
              <a:avLst>
                <a:gd name="adj" fmla="val 14222"/>
              </a:avLst>
            </a:prstGeom>
            <a:solidFill>
              <a:schemeClr val="hlink"/>
            </a:solidFill>
            <a:ln w="9525">
              <a:noFill/>
              <a:round/>
            </a:ln>
          </p:spPr>
          <p:txBody>
            <a:bodyPr wrap="none" anchor="ctr"/>
            <a:lstStyle/>
            <a:p>
              <a:pPr algn="ctr"/>
              <a:endParaRPr lang="en-US"/>
            </a:p>
          </p:txBody>
        </p:sp>
        <p:sp>
          <p:nvSpPr>
            <p:cNvPr id="290836" name="AutoShape 20"/>
            <p:cNvSpPr>
              <a:spLocks noChangeArrowheads="1"/>
            </p:cNvSpPr>
            <p:nvPr/>
          </p:nvSpPr>
          <p:spPr>
            <a:xfrm>
              <a:off x="4391" y="1311"/>
              <a:ext cx="880" cy="282"/>
            </a:xfrm>
            <a:prstGeom prst="roundRect">
              <a:avLst>
                <a:gd name="adj" fmla="val 40069"/>
              </a:avLst>
            </a:prstGeom>
            <a:gradFill rotWithShape="1">
              <a:gsLst>
                <a:gs pos="0">
                  <a:schemeClr val="hlink">
                    <a:gamma/>
                    <a:tint val="22353"/>
                    <a:invGamma/>
                  </a:schemeClr>
                </a:gs>
                <a:gs pos="100000">
                  <a:schemeClr val="hlink">
                    <a:alpha val="0"/>
                  </a:schemeClr>
                </a:gs>
              </a:gsLst>
              <a:lin ang="5400000" scaled="1"/>
            </a:gradFill>
            <a:ln w="9525">
              <a:noFill/>
              <a:round/>
            </a:ln>
          </p:spPr>
          <p:txBody>
            <a:bodyPr wrap="none" anchor="ctr"/>
            <a:lstStyle/>
            <a:p>
              <a:endParaRPr lang="ru-RU"/>
            </a:p>
          </p:txBody>
        </p:sp>
        <p:sp>
          <p:nvSpPr>
            <p:cNvPr id="290837" name="Rectangle 21"/>
            <p:cNvSpPr>
              <a:spLocks noChangeArrowheads="1"/>
            </p:cNvSpPr>
            <p:nvPr/>
          </p:nvSpPr>
          <p:spPr>
            <a:xfrm>
              <a:off x="4416" y="1520"/>
              <a:ext cx="805" cy="2074"/>
            </a:xfrm>
            <a:prstGeom prst="rect">
              <a:avLst/>
            </a:prstGeom>
            <a:noFill/>
            <a:ln w="9525">
              <a:noFill/>
              <a:miter lim="800000"/>
            </a:ln>
          </p:spPr>
          <p:txBody>
            <a:bodyPr>
              <a:spAutoFit/>
            </a:bodyPr>
            <a:lstStyle/>
            <a:p>
              <a:pPr algn="ctr"/>
              <a:r>
                <a:rPr lang="en-US" altLang="ko-KR" sz="1600" b="1" smtClean="0">
                  <a:ea typeface="굴림" charset="-127"/>
                </a:rPr>
                <a:t>Although consensus was withheld on Issue Papers 1-3</a:t>
              </a:r>
            </a:p>
            <a:p>
              <a:pPr algn="ctr"/>
              <a:endParaRPr lang="en-US" altLang="ko-KR" sz="1600" b="1" smtClean="0">
                <a:ea typeface="굴림" charset="-127"/>
              </a:endParaRPr>
            </a:p>
            <a:p>
              <a:pPr algn="ctr"/>
              <a:r>
                <a:rPr lang="en-US" altLang="ko-KR" sz="1600" b="1" smtClean="0">
                  <a:latin typeface="+mn-lt"/>
                  <a:ea typeface="굴림" charset="-127"/>
                </a:rPr>
                <a:t>Major Concerns</a:t>
              </a:r>
            </a:p>
            <a:p>
              <a:pPr algn="ctr"/>
              <a:r>
                <a:rPr lang="en-US" altLang="ko-KR" sz="1600" b="1" smtClean="0">
                  <a:latin typeface="+mn-lt"/>
                  <a:ea typeface="굴림" charset="-127"/>
                </a:rPr>
                <a:t>are evident throughout</a:t>
              </a:r>
              <a:r>
                <a:rPr lang="en-US" altLang="ko-KR" sz="1600" b="1">
                  <a:latin typeface="+mn-lt"/>
                  <a:ea typeface="굴림" charset="-127"/>
                </a:rPr>
                <a:t> </a:t>
              </a:r>
              <a:r>
                <a:rPr lang="en-US" altLang="ko-KR" sz="1600" b="1" smtClean="0">
                  <a:latin typeface="+mn-lt"/>
                  <a:ea typeface="굴림" charset="-127"/>
                </a:rPr>
                <a:t>the proposals!</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Oval 2"/>
          <p:cNvSpPr>
            <a:spLocks noChangeArrowheads="1"/>
          </p:cNvSpPr>
          <p:nvPr/>
        </p:nvSpPr>
        <p:spPr>
          <a:xfrm rot="1009471" flipH="1">
            <a:off x="4440238" y="2719388"/>
            <a:ext cx="2159000" cy="2160587"/>
          </a:xfrm>
          <a:prstGeom prst="ellipse">
            <a:avLst/>
          </a:prstGeom>
          <a:solidFill>
            <a:schemeClr val="accent2"/>
          </a:solidFill>
          <a:ln w="9525">
            <a:noFill/>
            <a:round/>
          </a:ln>
        </p:spPr>
        <p:txBody>
          <a:bodyPr wrap="none" anchor="ctr"/>
          <a:lstStyle/>
          <a:p>
            <a:pPr algn="ctr"/>
            <a:endParaRPr lang="en-US" sz="2000" b="1">
              <a:solidFill>
                <a:schemeClr val="bg1"/>
              </a:solidFill>
            </a:endParaRPr>
          </a:p>
        </p:txBody>
      </p:sp>
      <p:sp>
        <p:nvSpPr>
          <p:cNvPr id="288771" name="Oval 3"/>
          <p:cNvSpPr>
            <a:spLocks noChangeArrowheads="1"/>
          </p:cNvSpPr>
          <p:nvPr/>
        </p:nvSpPr>
        <p:spPr>
          <a:xfrm rot="1009471" flipH="1">
            <a:off x="4732338" y="2790825"/>
            <a:ext cx="1746250" cy="1412875"/>
          </a:xfrm>
          <a:prstGeom prst="ellipse">
            <a:avLst/>
          </a:prstGeom>
          <a:gradFill rotWithShape="1">
            <a:gsLst>
              <a:gs pos="0">
                <a:schemeClr val="accent2">
                  <a:gamma/>
                  <a:tint val="30980"/>
                  <a:invGamma/>
                </a:schemeClr>
              </a:gs>
              <a:gs pos="100000">
                <a:schemeClr val="accent2">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88772" name="Oval 4"/>
          <p:cNvSpPr>
            <a:spLocks noChangeArrowheads="1"/>
          </p:cNvSpPr>
          <p:nvPr/>
        </p:nvSpPr>
        <p:spPr>
          <a:xfrm rot="1009471" flipH="1">
            <a:off x="2898775" y="3833813"/>
            <a:ext cx="2159000" cy="2160587"/>
          </a:xfrm>
          <a:prstGeom prst="ellipse">
            <a:avLst/>
          </a:prstGeom>
          <a:solidFill>
            <a:schemeClr val="accent1">
              <a:lumMod val="75000"/>
            </a:schemeClr>
          </a:solidFill>
          <a:ln w="9525">
            <a:noFill/>
            <a:round/>
          </a:ln>
        </p:spPr>
        <p:txBody>
          <a:bodyPr wrap="none" anchor="ctr"/>
          <a:lstStyle/>
          <a:p>
            <a:pPr algn="ctr"/>
            <a:endParaRPr lang="en-US" sz="2000" b="1">
              <a:solidFill>
                <a:schemeClr val="bg1"/>
              </a:solidFill>
            </a:endParaRPr>
          </a:p>
        </p:txBody>
      </p:sp>
      <p:sp>
        <p:nvSpPr>
          <p:cNvPr id="288773" name="Oval 5"/>
          <p:cNvSpPr>
            <a:spLocks noChangeArrowheads="1"/>
          </p:cNvSpPr>
          <p:nvPr/>
        </p:nvSpPr>
        <p:spPr>
          <a:xfrm rot="1009471" flipH="1">
            <a:off x="3189288" y="3902075"/>
            <a:ext cx="1746250" cy="1419225"/>
          </a:xfrm>
          <a:prstGeom prst="ellipse">
            <a:avLst/>
          </a:prstGeom>
          <a:gradFill rotWithShape="1">
            <a:gsLst>
              <a:gs pos="0">
                <a:schemeClr val="accent1">
                  <a:gamma/>
                  <a:tint val="30980"/>
                  <a:invGamma/>
                </a:schemeClr>
              </a:gs>
              <a:gs pos="100000">
                <a:schemeClr val="accent1">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88774" name="Oval 6"/>
          <p:cNvSpPr>
            <a:spLocks noChangeArrowheads="1"/>
          </p:cNvSpPr>
          <p:nvPr/>
        </p:nvSpPr>
        <p:spPr>
          <a:xfrm rot="1009471" flipH="1">
            <a:off x="2690813" y="2039938"/>
            <a:ext cx="2159000" cy="2160587"/>
          </a:xfrm>
          <a:prstGeom prst="ellipse">
            <a:avLst/>
          </a:prstGeom>
          <a:solidFill>
            <a:schemeClr val="bg2"/>
          </a:solidFill>
          <a:ln w="9525">
            <a:noFill/>
            <a:round/>
          </a:ln>
        </p:spPr>
        <p:txBody>
          <a:bodyPr wrap="none" anchor="ctr"/>
          <a:lstStyle/>
          <a:p>
            <a:pPr algn="ctr"/>
            <a:endParaRPr lang="en-US" sz="2000" b="1">
              <a:solidFill>
                <a:schemeClr val="bg1"/>
              </a:solidFill>
            </a:endParaRPr>
          </a:p>
        </p:txBody>
      </p:sp>
      <p:sp>
        <p:nvSpPr>
          <p:cNvPr id="288775" name="Oval 7"/>
          <p:cNvSpPr>
            <a:spLocks noChangeArrowheads="1"/>
          </p:cNvSpPr>
          <p:nvPr/>
        </p:nvSpPr>
        <p:spPr>
          <a:xfrm rot="1009471" flipH="1">
            <a:off x="2981325" y="2116138"/>
            <a:ext cx="1747838" cy="1425575"/>
          </a:xfrm>
          <a:prstGeom prst="ellipse">
            <a:avLst/>
          </a:prstGeom>
          <a:solidFill>
            <a:schemeClr val="accent5"/>
          </a:solidFill>
          <a:ln w="9525">
            <a:solidFill>
              <a:schemeClr val="accent4"/>
            </a:solidFill>
            <a:round/>
          </a:ln>
        </p:spPr>
        <p:txBody>
          <a:bodyPr wrap="none" anchor="ctr"/>
          <a:lstStyle/>
          <a:p>
            <a:pPr algn="ctr"/>
            <a:endParaRPr lang="en-US" sz="2000" b="1">
              <a:solidFill>
                <a:schemeClr val="bg1"/>
              </a:solidFill>
            </a:endParaRPr>
          </a:p>
        </p:txBody>
      </p:sp>
      <p:sp>
        <p:nvSpPr>
          <p:cNvPr id="288776" name="Oval 8"/>
          <p:cNvSpPr>
            <a:spLocks noChangeArrowheads="1"/>
          </p:cNvSpPr>
          <p:nvPr/>
        </p:nvSpPr>
        <p:spPr>
          <a:xfrm rot="1009471" flipH="1">
            <a:off x="3281363" y="2820988"/>
            <a:ext cx="2159000" cy="2160587"/>
          </a:xfrm>
          <a:prstGeom prst="ellipse">
            <a:avLst/>
          </a:prstGeom>
          <a:solidFill>
            <a:schemeClr val="accent6"/>
          </a:solidFill>
          <a:ln w="9525">
            <a:noFill/>
            <a:round/>
          </a:ln>
        </p:spPr>
        <p:txBody>
          <a:bodyPr wrap="none" anchor="ctr"/>
          <a:lstStyle/>
          <a:p>
            <a:pPr algn="ctr"/>
            <a:endParaRPr lang="en-US" sz="2000" b="1">
              <a:solidFill>
                <a:schemeClr val="bg1"/>
              </a:solidFill>
            </a:endParaRPr>
          </a:p>
        </p:txBody>
      </p:sp>
      <p:sp>
        <p:nvSpPr>
          <p:cNvPr id="288777" name="Oval 9"/>
          <p:cNvSpPr>
            <a:spLocks noChangeArrowheads="1"/>
          </p:cNvSpPr>
          <p:nvPr/>
        </p:nvSpPr>
        <p:spPr>
          <a:xfrm rot="1009471" flipH="1">
            <a:off x="3567113" y="2892425"/>
            <a:ext cx="1746250" cy="1419225"/>
          </a:xfrm>
          <a:prstGeom prst="ellipse">
            <a:avLst/>
          </a:prstGeom>
          <a:solidFill>
            <a:schemeClr val="accent6">
              <a:lumMod val="40000"/>
              <a:lumOff val="60000"/>
            </a:schemeClr>
          </a:solidFill>
          <a:ln w="9525">
            <a:solidFill>
              <a:schemeClr val="accent6">
                <a:lumMod val="20000"/>
                <a:lumOff val="80000"/>
              </a:schemeClr>
            </a:solidFill>
            <a:round/>
          </a:ln>
        </p:spPr>
        <p:txBody>
          <a:bodyPr wrap="none" anchor="ctr"/>
          <a:lstStyle/>
          <a:p>
            <a:pPr algn="ctr"/>
            <a:endParaRPr lang="en-US" sz="2000" b="1">
              <a:solidFill>
                <a:schemeClr val="bg1"/>
              </a:solidFill>
            </a:endParaRPr>
          </a:p>
        </p:txBody>
      </p:sp>
      <p:sp>
        <p:nvSpPr>
          <p:cNvPr id="288778" name="Text Box 10"/>
          <p:cNvSpPr txBox="1">
            <a:spLocks noChangeArrowheads="1"/>
          </p:cNvSpPr>
          <p:nvPr/>
        </p:nvSpPr>
        <p:spPr>
          <a:xfrm rot="16200000">
            <a:off x="1381146" y="2458243"/>
            <a:ext cx="553998" cy="2779715"/>
          </a:xfrm>
          <a:prstGeom prst="rect">
            <a:avLst/>
          </a:prstGeom>
          <a:noFill/>
          <a:ln w="9525" algn="ctr">
            <a:noFill/>
            <a:miter lim="800000"/>
          </a:ln>
        </p:spPr>
        <p:txBody>
          <a:bodyPr vert="eaVert" wrap="square">
            <a:spAutoFit/>
          </a:bodyPr>
          <a:lstStyle/>
          <a:p>
            <a:pPr algn="ctr" eaLnBrk="0" hangingPunct="0"/>
            <a:r>
              <a:rPr lang="en-US" altLang="ko-KR" sz="2400" b="1" smtClean="0">
                <a:ea typeface="굴림" charset="-127"/>
              </a:rPr>
              <a:t>Overview</a:t>
            </a:r>
            <a:endParaRPr lang="en-US" altLang="ko-KR" sz="2400" b="1">
              <a:ea typeface="굴림" charset="-127"/>
            </a:endParaRPr>
          </a:p>
        </p:txBody>
      </p:sp>
      <p:sp>
        <p:nvSpPr>
          <p:cNvPr id="288779" name="Text Box 11"/>
          <p:cNvSpPr txBox="1">
            <a:spLocks noChangeArrowheads="1"/>
          </p:cNvSpPr>
          <p:nvPr/>
        </p:nvSpPr>
        <p:spPr>
          <a:xfrm rot="16200000">
            <a:off x="1715443" y="4379911"/>
            <a:ext cx="461665" cy="2679702"/>
          </a:xfrm>
          <a:prstGeom prst="rect">
            <a:avLst/>
          </a:prstGeom>
          <a:noFill/>
          <a:ln w="9525" algn="ctr">
            <a:noFill/>
            <a:miter lim="800000"/>
          </a:ln>
        </p:spPr>
        <p:txBody>
          <a:bodyPr vert="eaVert" wrap="square">
            <a:spAutoFit/>
          </a:bodyPr>
          <a:lstStyle/>
          <a:p>
            <a:pPr algn="ctr" eaLnBrk="0" hangingPunct="0"/>
            <a:r>
              <a:rPr lang="en-US" altLang="ko-KR" b="1" smtClean="0">
                <a:ea typeface="굴림" charset="-127"/>
              </a:rPr>
              <a:t>Legislative Update</a:t>
            </a:r>
            <a:endParaRPr lang="en-US" altLang="ko-KR" b="1">
              <a:ea typeface="굴림" charset="-127"/>
            </a:endParaRPr>
          </a:p>
        </p:txBody>
      </p:sp>
      <p:sp>
        <p:nvSpPr>
          <p:cNvPr id="288780" name="Text Box 12"/>
          <p:cNvSpPr txBox="1">
            <a:spLocks noChangeArrowheads="1"/>
          </p:cNvSpPr>
          <p:nvPr/>
        </p:nvSpPr>
        <p:spPr>
          <a:xfrm rot="16200000">
            <a:off x="6083601" y="454933"/>
            <a:ext cx="923330" cy="2797174"/>
          </a:xfrm>
          <a:prstGeom prst="rect">
            <a:avLst/>
          </a:prstGeom>
          <a:noFill/>
          <a:ln w="9525" algn="ctr">
            <a:noFill/>
            <a:miter lim="800000"/>
          </a:ln>
        </p:spPr>
        <p:txBody>
          <a:bodyPr vert="eaVert" wrap="square">
            <a:spAutoFit/>
          </a:bodyPr>
          <a:lstStyle/>
          <a:p>
            <a:pPr algn="ctr" eaLnBrk="0" hangingPunct="0"/>
            <a:r>
              <a:rPr lang="en-US" altLang="ko-KR" sz="1600" b="1" smtClean="0">
                <a:ea typeface="굴림" charset="-127"/>
              </a:rPr>
              <a:t>Workforce </a:t>
            </a:r>
          </a:p>
          <a:p>
            <a:pPr algn="ctr" eaLnBrk="0" hangingPunct="0"/>
            <a:r>
              <a:rPr lang="en-US" altLang="ko-KR" sz="1600" b="1" smtClean="0">
                <a:ea typeface="굴림" charset="-127"/>
              </a:rPr>
              <a:t>Innovation &amp; Opportunity</a:t>
            </a:r>
          </a:p>
          <a:p>
            <a:pPr algn="ctr" eaLnBrk="0" hangingPunct="0"/>
            <a:r>
              <a:rPr lang="en-US" altLang="ko-KR" sz="1600" b="1" smtClean="0">
                <a:ea typeface="굴림" charset="-127"/>
              </a:rPr>
              <a:t> Act</a:t>
            </a:r>
            <a:endParaRPr lang="en-US" altLang="ko-KR" sz="1600" b="1">
              <a:ea typeface="굴림" charset="-127"/>
            </a:endParaRPr>
          </a:p>
        </p:txBody>
      </p:sp>
      <p:grpSp>
        <p:nvGrpSpPr>
          <p:cNvPr id="2" name="Group 13"/>
          <p:cNvGrpSpPr/>
          <p:nvPr/>
        </p:nvGrpSpPr>
        <p:grpSpPr>
          <a:xfrm>
            <a:off x="5724525" y="5445125"/>
            <a:ext cx="2808288" cy="276225"/>
            <a:chOff x="431" y="2583"/>
            <a:chExt cx="1769" cy="174"/>
          </a:xfrm>
        </p:grpSpPr>
        <p:sp>
          <p:nvSpPr>
            <p:cNvPr id="288782" name="AutoShape 14"/>
            <p:cNvSpPr>
              <a:spLocks noChangeArrowheads="1"/>
            </p:cNvSpPr>
            <p:nvPr/>
          </p:nvSpPr>
          <p:spPr>
            <a:xfrm>
              <a:off x="606" y="2668"/>
              <a:ext cx="1594" cy="44"/>
            </a:xfrm>
            <a:prstGeom prst="roundRect">
              <a:avLst>
                <a:gd name="adj" fmla="val 0"/>
              </a:avLst>
            </a:prstGeom>
            <a:gradFill rotWithShape="1">
              <a:gsLst>
                <a:gs pos="0">
                  <a:schemeClr val="accent2">
                    <a:gamma/>
                    <a:shade val="80000"/>
                    <a:invGamma/>
                  </a:schemeClr>
                </a:gs>
                <a:gs pos="50000">
                  <a:schemeClr val="accent2"/>
                </a:gs>
                <a:gs pos="100000">
                  <a:schemeClr val="accent2">
                    <a:gamma/>
                    <a:shade val="80000"/>
                    <a:invGamma/>
                  </a:schemeClr>
                </a:gs>
              </a:gsLst>
              <a:lin ang="2700000" scaled="1"/>
            </a:gradFill>
            <a:ln w="25400">
              <a:noFill/>
              <a:round/>
            </a:ln>
          </p:spPr>
          <p:txBody>
            <a:bodyPr wrap="none" anchor="ctr"/>
            <a:lstStyle/>
            <a:p>
              <a:endParaRPr lang="ru-RU"/>
            </a:p>
          </p:txBody>
        </p:sp>
        <p:grpSp>
          <p:nvGrpSpPr>
            <p:cNvPr id="3" name="Group 15"/>
            <p:cNvGrpSpPr/>
            <p:nvPr/>
          </p:nvGrpSpPr>
          <p:grpSpPr>
            <a:xfrm>
              <a:off x="431" y="2583"/>
              <a:ext cx="174" cy="174"/>
              <a:chOff x="431" y="2583"/>
              <a:chExt cx="174" cy="174"/>
            </a:xfrm>
          </p:grpSpPr>
          <p:sp>
            <p:nvSpPr>
              <p:cNvPr id="288784" name="Rectangle 16"/>
              <p:cNvSpPr>
                <a:spLocks noChangeArrowheads="1"/>
              </p:cNvSpPr>
              <p:nvPr/>
            </p:nvSpPr>
            <p:spPr>
              <a:xfrm>
                <a:off x="431" y="2583"/>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ln>
            </p:spPr>
            <p:txBody>
              <a:bodyPr wrap="none" anchor="ctr"/>
              <a:lstStyle/>
              <a:p>
                <a:endParaRPr lang="ru-RU"/>
              </a:p>
            </p:txBody>
          </p:sp>
          <p:sp>
            <p:nvSpPr>
              <p:cNvPr id="288785" name="Rectangle 17"/>
              <p:cNvSpPr>
                <a:spLocks noChangeArrowheads="1"/>
              </p:cNvSpPr>
              <p:nvPr/>
            </p:nvSpPr>
            <p:spPr>
              <a:xfrm>
                <a:off x="437" y="2590"/>
                <a:ext cx="161" cy="160"/>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ln>
            </p:spPr>
            <p:txBody>
              <a:bodyPr wrap="none" anchor="ctr"/>
              <a:lstStyle/>
              <a:p>
                <a:endParaRPr lang="ru-RU"/>
              </a:p>
            </p:txBody>
          </p:sp>
          <p:sp>
            <p:nvSpPr>
              <p:cNvPr id="288786" name="Rectangle 18"/>
              <p:cNvSpPr>
                <a:spLocks noChangeArrowheads="1"/>
              </p:cNvSpPr>
              <p:nvPr/>
            </p:nvSpPr>
            <p:spPr>
              <a:xfrm>
                <a:off x="442" y="2596"/>
                <a:ext cx="149" cy="149"/>
              </a:xfrm>
              <a:prstGeom prst="rect">
                <a:avLst/>
              </a:prstGeom>
              <a:solidFill>
                <a:schemeClr val="accent2"/>
              </a:solidFill>
              <a:ln w="9525">
                <a:noFill/>
                <a:miter lim="800000"/>
              </a:ln>
            </p:spPr>
            <p:txBody>
              <a:bodyPr wrap="none" anchor="ctr"/>
              <a:lstStyle/>
              <a:p>
                <a:pPr algn="ctr"/>
                <a:endParaRPr lang="en-US" baseline="-25000"/>
              </a:p>
            </p:txBody>
          </p:sp>
          <p:sp>
            <p:nvSpPr>
              <p:cNvPr id="288787" name="Rectangle 19"/>
              <p:cNvSpPr>
                <a:spLocks noChangeArrowheads="1"/>
              </p:cNvSpPr>
              <p:nvPr/>
            </p:nvSpPr>
            <p:spPr>
              <a:xfrm>
                <a:off x="444" y="2597"/>
                <a:ext cx="149" cy="91"/>
              </a:xfrm>
              <a:prstGeom prst="rect">
                <a:avLst/>
              </a:prstGeom>
              <a:gradFill rotWithShape="1">
                <a:gsLst>
                  <a:gs pos="0">
                    <a:schemeClr val="accent2">
                      <a:gamma/>
                      <a:tint val="22353"/>
                      <a:invGamma/>
                      <a:alpha val="67000"/>
                    </a:schemeClr>
                  </a:gs>
                  <a:gs pos="100000">
                    <a:schemeClr val="accent2"/>
                  </a:gs>
                </a:gsLst>
                <a:lin ang="5400000" scaled="1"/>
              </a:gradFill>
              <a:ln w="9525">
                <a:noFill/>
                <a:miter lim="800000"/>
              </a:ln>
            </p:spPr>
            <p:txBody>
              <a:bodyPr wrap="none" anchor="ctr"/>
              <a:lstStyle/>
              <a:p>
                <a:pPr algn="ctr"/>
                <a:endParaRPr lang="en-US" baseline="-25000"/>
              </a:p>
            </p:txBody>
          </p:sp>
        </p:grpSp>
      </p:grpSp>
      <p:grpSp>
        <p:nvGrpSpPr>
          <p:cNvPr id="4" name="Group 20"/>
          <p:cNvGrpSpPr/>
          <p:nvPr/>
        </p:nvGrpSpPr>
        <p:grpSpPr>
          <a:xfrm>
            <a:off x="250825" y="3860800"/>
            <a:ext cx="2797175" cy="276225"/>
            <a:chOff x="438" y="1676"/>
            <a:chExt cx="1762" cy="174"/>
          </a:xfrm>
        </p:grpSpPr>
        <p:sp>
          <p:nvSpPr>
            <p:cNvPr id="288789" name="AutoShape 21"/>
            <p:cNvSpPr>
              <a:spLocks noChangeArrowheads="1"/>
            </p:cNvSpPr>
            <p:nvPr/>
          </p:nvSpPr>
          <p:spPr>
            <a:xfrm>
              <a:off x="592" y="1760"/>
              <a:ext cx="1608" cy="44"/>
            </a:xfrm>
            <a:prstGeom prst="roundRect">
              <a:avLst>
                <a:gd name="adj" fmla="val 0"/>
              </a:avLst>
            </a:prstGeom>
            <a:solidFill>
              <a:schemeClr val="accent6"/>
            </a:solidFill>
            <a:ln w="25400">
              <a:noFill/>
              <a:round/>
            </a:ln>
          </p:spPr>
          <p:txBody>
            <a:bodyPr wrap="none" anchor="ctr"/>
            <a:lstStyle/>
            <a:p>
              <a:endParaRPr lang="ru-RU"/>
            </a:p>
          </p:txBody>
        </p:sp>
        <p:grpSp>
          <p:nvGrpSpPr>
            <p:cNvPr id="5" name="Group 22"/>
            <p:cNvGrpSpPr/>
            <p:nvPr/>
          </p:nvGrpSpPr>
          <p:grpSpPr>
            <a:xfrm>
              <a:off x="438" y="1676"/>
              <a:ext cx="174" cy="174"/>
              <a:chOff x="438" y="1676"/>
              <a:chExt cx="174" cy="174"/>
            </a:xfrm>
          </p:grpSpPr>
          <p:sp>
            <p:nvSpPr>
              <p:cNvPr id="288791" name="Rectangle 23"/>
              <p:cNvSpPr>
                <a:spLocks noChangeArrowheads="1"/>
              </p:cNvSpPr>
              <p:nvPr/>
            </p:nvSpPr>
            <p:spPr>
              <a:xfrm>
                <a:off x="438" y="1676"/>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ln>
            </p:spPr>
            <p:txBody>
              <a:bodyPr wrap="none" anchor="ctr"/>
              <a:lstStyle/>
              <a:p>
                <a:endParaRPr lang="ru-RU"/>
              </a:p>
            </p:txBody>
          </p:sp>
          <p:sp>
            <p:nvSpPr>
              <p:cNvPr id="288792" name="Rectangle 24"/>
              <p:cNvSpPr>
                <a:spLocks noChangeArrowheads="1"/>
              </p:cNvSpPr>
              <p:nvPr/>
            </p:nvSpPr>
            <p:spPr>
              <a:xfrm>
                <a:off x="444" y="1683"/>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ln>
            </p:spPr>
            <p:txBody>
              <a:bodyPr wrap="none" anchor="ctr"/>
              <a:lstStyle/>
              <a:p>
                <a:endParaRPr lang="ru-RU"/>
              </a:p>
            </p:txBody>
          </p:sp>
          <p:sp>
            <p:nvSpPr>
              <p:cNvPr id="288793" name="Rectangle 25"/>
              <p:cNvSpPr>
                <a:spLocks noChangeArrowheads="1"/>
              </p:cNvSpPr>
              <p:nvPr/>
            </p:nvSpPr>
            <p:spPr>
              <a:xfrm>
                <a:off x="449" y="1689"/>
                <a:ext cx="149" cy="149"/>
              </a:xfrm>
              <a:prstGeom prst="rect">
                <a:avLst/>
              </a:prstGeom>
              <a:solidFill>
                <a:schemeClr val="accent6"/>
              </a:solidFill>
              <a:ln w="9525">
                <a:noFill/>
                <a:miter lim="800000"/>
              </a:ln>
            </p:spPr>
            <p:txBody>
              <a:bodyPr wrap="none" anchor="ctr"/>
              <a:lstStyle/>
              <a:p>
                <a:pPr algn="ctr"/>
                <a:endParaRPr lang="en-US" baseline="-25000"/>
              </a:p>
            </p:txBody>
          </p:sp>
          <p:sp>
            <p:nvSpPr>
              <p:cNvPr id="288794" name="Rectangle 26"/>
              <p:cNvSpPr>
                <a:spLocks noChangeArrowheads="1"/>
              </p:cNvSpPr>
              <p:nvPr/>
            </p:nvSpPr>
            <p:spPr>
              <a:xfrm>
                <a:off x="449" y="1690"/>
                <a:ext cx="149" cy="91"/>
              </a:xfrm>
              <a:prstGeom prst="rect">
                <a:avLst/>
              </a:prstGeom>
              <a:solidFill>
                <a:schemeClr val="accent6">
                  <a:lumMod val="60000"/>
                  <a:lumOff val="40000"/>
                </a:schemeClr>
              </a:solidFill>
              <a:ln w="9525">
                <a:solidFill>
                  <a:schemeClr val="accent6">
                    <a:lumMod val="20000"/>
                    <a:lumOff val="80000"/>
                  </a:schemeClr>
                </a:solidFill>
                <a:miter lim="800000"/>
              </a:ln>
            </p:spPr>
            <p:txBody>
              <a:bodyPr wrap="none" anchor="ctr"/>
              <a:lstStyle/>
              <a:p>
                <a:pPr algn="ctr"/>
                <a:endParaRPr lang="en-US" baseline="-25000"/>
              </a:p>
            </p:txBody>
          </p:sp>
        </p:grpSp>
      </p:grpSp>
      <p:grpSp>
        <p:nvGrpSpPr>
          <p:cNvPr id="6" name="Group 27"/>
          <p:cNvGrpSpPr/>
          <p:nvPr/>
        </p:nvGrpSpPr>
        <p:grpSpPr>
          <a:xfrm>
            <a:off x="5148263" y="2133600"/>
            <a:ext cx="2795587" cy="276225"/>
            <a:chOff x="438" y="2129"/>
            <a:chExt cx="1761" cy="174"/>
          </a:xfrm>
        </p:grpSpPr>
        <p:sp>
          <p:nvSpPr>
            <p:cNvPr id="288796" name="AutoShape 28"/>
            <p:cNvSpPr>
              <a:spLocks noChangeArrowheads="1"/>
            </p:cNvSpPr>
            <p:nvPr/>
          </p:nvSpPr>
          <p:spPr>
            <a:xfrm>
              <a:off x="612" y="2213"/>
              <a:ext cx="1587" cy="44"/>
            </a:xfrm>
            <a:prstGeom prst="roundRect">
              <a:avLst>
                <a:gd name="adj" fmla="val 0"/>
              </a:avLst>
            </a:prstGeom>
            <a:gradFill rotWithShape="1">
              <a:gsLst>
                <a:gs pos="0">
                  <a:schemeClr val="hlink">
                    <a:gamma/>
                    <a:shade val="75686"/>
                    <a:invGamma/>
                  </a:schemeClr>
                </a:gs>
                <a:gs pos="50000">
                  <a:schemeClr val="hlink"/>
                </a:gs>
                <a:gs pos="100000">
                  <a:schemeClr val="hlink">
                    <a:gamma/>
                    <a:shade val="75686"/>
                    <a:invGamma/>
                  </a:schemeClr>
                </a:gs>
              </a:gsLst>
              <a:lin ang="2700000" scaled="1"/>
            </a:gradFill>
            <a:ln w="25400">
              <a:noFill/>
              <a:round/>
            </a:ln>
          </p:spPr>
          <p:txBody>
            <a:bodyPr wrap="none" anchor="ctr"/>
            <a:lstStyle/>
            <a:p>
              <a:endParaRPr lang="ru-RU"/>
            </a:p>
          </p:txBody>
        </p:sp>
        <p:grpSp>
          <p:nvGrpSpPr>
            <p:cNvPr id="7" name="Group 29"/>
            <p:cNvGrpSpPr/>
            <p:nvPr/>
          </p:nvGrpSpPr>
          <p:grpSpPr>
            <a:xfrm>
              <a:off x="438" y="2129"/>
              <a:ext cx="174" cy="174"/>
              <a:chOff x="438" y="2129"/>
              <a:chExt cx="174" cy="174"/>
            </a:xfrm>
          </p:grpSpPr>
          <p:sp>
            <p:nvSpPr>
              <p:cNvPr id="288798" name="Rectangle 30"/>
              <p:cNvSpPr>
                <a:spLocks noChangeArrowheads="1"/>
              </p:cNvSpPr>
              <p:nvPr/>
            </p:nvSpPr>
            <p:spPr>
              <a:xfrm>
                <a:off x="438" y="2129"/>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ln>
            </p:spPr>
            <p:txBody>
              <a:bodyPr wrap="none" anchor="ctr"/>
              <a:lstStyle/>
              <a:p>
                <a:endParaRPr lang="ru-RU"/>
              </a:p>
            </p:txBody>
          </p:sp>
          <p:sp>
            <p:nvSpPr>
              <p:cNvPr id="288799" name="Rectangle 31"/>
              <p:cNvSpPr>
                <a:spLocks noChangeArrowheads="1"/>
              </p:cNvSpPr>
              <p:nvPr/>
            </p:nvSpPr>
            <p:spPr>
              <a:xfrm>
                <a:off x="444" y="2136"/>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ln>
            </p:spPr>
            <p:txBody>
              <a:bodyPr wrap="none" anchor="ctr"/>
              <a:lstStyle/>
              <a:p>
                <a:endParaRPr lang="ru-RU"/>
              </a:p>
            </p:txBody>
          </p:sp>
          <p:sp>
            <p:nvSpPr>
              <p:cNvPr id="288800" name="Rectangle 32"/>
              <p:cNvSpPr>
                <a:spLocks noChangeArrowheads="1"/>
              </p:cNvSpPr>
              <p:nvPr/>
            </p:nvSpPr>
            <p:spPr>
              <a:xfrm>
                <a:off x="449" y="2142"/>
                <a:ext cx="149" cy="149"/>
              </a:xfrm>
              <a:prstGeom prst="rect">
                <a:avLst/>
              </a:prstGeom>
              <a:solidFill>
                <a:schemeClr val="hlink"/>
              </a:solidFill>
              <a:ln w="9525">
                <a:noFill/>
                <a:miter lim="800000"/>
              </a:ln>
            </p:spPr>
            <p:txBody>
              <a:bodyPr wrap="none" anchor="ctr"/>
              <a:lstStyle/>
              <a:p>
                <a:pPr algn="ctr"/>
                <a:endParaRPr lang="en-US" baseline="-25000"/>
              </a:p>
            </p:txBody>
          </p:sp>
          <p:sp>
            <p:nvSpPr>
              <p:cNvPr id="288801" name="Rectangle 33"/>
              <p:cNvSpPr>
                <a:spLocks noChangeArrowheads="1"/>
              </p:cNvSpPr>
              <p:nvPr/>
            </p:nvSpPr>
            <p:spPr>
              <a:xfrm>
                <a:off x="449" y="2139"/>
                <a:ext cx="149" cy="91"/>
              </a:xfrm>
              <a:prstGeom prst="rect">
                <a:avLst/>
              </a:prstGeom>
              <a:gradFill rotWithShape="1">
                <a:gsLst>
                  <a:gs pos="0">
                    <a:schemeClr val="hlink">
                      <a:gamma/>
                      <a:tint val="20000"/>
                      <a:invGamma/>
                      <a:alpha val="67000"/>
                    </a:schemeClr>
                  </a:gs>
                  <a:gs pos="100000">
                    <a:schemeClr val="hlink"/>
                  </a:gs>
                </a:gsLst>
                <a:lin ang="5400000" scaled="1"/>
              </a:gradFill>
              <a:ln w="9525">
                <a:noFill/>
                <a:miter lim="800000"/>
              </a:ln>
            </p:spPr>
            <p:txBody>
              <a:bodyPr wrap="none" anchor="ctr"/>
              <a:lstStyle/>
              <a:p>
                <a:pPr algn="ctr"/>
                <a:endParaRPr lang="en-US" baseline="-25000"/>
              </a:p>
            </p:txBody>
          </p:sp>
        </p:grpSp>
      </p:grpSp>
      <p:grpSp>
        <p:nvGrpSpPr>
          <p:cNvPr id="8" name="Group 34"/>
          <p:cNvGrpSpPr/>
          <p:nvPr/>
        </p:nvGrpSpPr>
        <p:grpSpPr>
          <a:xfrm>
            <a:off x="468313" y="5805488"/>
            <a:ext cx="2817812" cy="276225"/>
            <a:chOff x="431" y="3052"/>
            <a:chExt cx="1775" cy="174"/>
          </a:xfrm>
        </p:grpSpPr>
        <p:sp>
          <p:nvSpPr>
            <p:cNvPr id="288803" name="AutoShape 35"/>
            <p:cNvSpPr>
              <a:spLocks noChangeArrowheads="1"/>
            </p:cNvSpPr>
            <p:nvPr/>
          </p:nvSpPr>
          <p:spPr>
            <a:xfrm>
              <a:off x="612" y="3135"/>
              <a:ext cx="1594" cy="45"/>
            </a:xfrm>
            <a:prstGeom prst="roundRect">
              <a:avLst>
                <a:gd name="adj" fmla="val 0"/>
              </a:avLst>
            </a:prstGeom>
            <a:solidFill>
              <a:schemeClr val="accent1">
                <a:lumMod val="75000"/>
              </a:schemeClr>
            </a:solidFill>
            <a:ln w="25400">
              <a:noFill/>
              <a:round/>
            </a:ln>
          </p:spPr>
          <p:txBody>
            <a:bodyPr wrap="none" anchor="ctr"/>
            <a:lstStyle/>
            <a:p>
              <a:endParaRPr lang="ru-RU"/>
            </a:p>
          </p:txBody>
        </p:sp>
        <p:grpSp>
          <p:nvGrpSpPr>
            <p:cNvPr id="9" name="Group 36"/>
            <p:cNvGrpSpPr/>
            <p:nvPr/>
          </p:nvGrpSpPr>
          <p:grpSpPr>
            <a:xfrm>
              <a:off x="431" y="3052"/>
              <a:ext cx="174" cy="174"/>
              <a:chOff x="431" y="3052"/>
              <a:chExt cx="174" cy="174"/>
            </a:xfrm>
          </p:grpSpPr>
          <p:sp>
            <p:nvSpPr>
              <p:cNvPr id="288805" name="Rectangle 37"/>
              <p:cNvSpPr>
                <a:spLocks noChangeArrowheads="1"/>
              </p:cNvSpPr>
              <p:nvPr/>
            </p:nvSpPr>
            <p:spPr>
              <a:xfrm>
                <a:off x="431" y="3052"/>
                <a:ext cx="174" cy="174"/>
              </a:xfrm>
              <a:prstGeom prst="rect">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noFill/>
                <a:miter lim="800000"/>
              </a:ln>
            </p:spPr>
            <p:txBody>
              <a:bodyPr wrap="none" anchor="ctr"/>
              <a:lstStyle/>
              <a:p>
                <a:endParaRPr lang="ru-RU"/>
              </a:p>
            </p:txBody>
          </p:sp>
          <p:sp>
            <p:nvSpPr>
              <p:cNvPr id="288806" name="Rectangle 38"/>
              <p:cNvSpPr>
                <a:spLocks noChangeArrowheads="1"/>
              </p:cNvSpPr>
              <p:nvPr/>
            </p:nvSpPr>
            <p:spPr>
              <a:xfrm>
                <a:off x="437" y="3058"/>
                <a:ext cx="161" cy="161"/>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noFill/>
                <a:miter lim="800000"/>
              </a:ln>
            </p:spPr>
            <p:txBody>
              <a:bodyPr wrap="none" anchor="ctr"/>
              <a:lstStyle/>
              <a:p>
                <a:endParaRPr lang="ru-RU"/>
              </a:p>
            </p:txBody>
          </p:sp>
          <p:sp>
            <p:nvSpPr>
              <p:cNvPr id="288807" name="Rectangle 39"/>
              <p:cNvSpPr>
                <a:spLocks noChangeArrowheads="1"/>
              </p:cNvSpPr>
              <p:nvPr/>
            </p:nvSpPr>
            <p:spPr>
              <a:xfrm>
                <a:off x="442" y="3065"/>
                <a:ext cx="149" cy="149"/>
              </a:xfrm>
              <a:prstGeom prst="rect">
                <a:avLst/>
              </a:prstGeom>
              <a:solidFill>
                <a:schemeClr val="accent1"/>
              </a:solidFill>
              <a:ln w="9525">
                <a:noFill/>
                <a:miter lim="800000"/>
              </a:ln>
            </p:spPr>
            <p:txBody>
              <a:bodyPr wrap="none" anchor="ctr"/>
              <a:lstStyle/>
              <a:p>
                <a:endParaRPr lang="ru-RU"/>
              </a:p>
            </p:txBody>
          </p:sp>
          <p:sp>
            <p:nvSpPr>
              <p:cNvPr id="288808" name="Rectangle 40"/>
              <p:cNvSpPr>
                <a:spLocks noChangeArrowheads="1"/>
              </p:cNvSpPr>
              <p:nvPr/>
            </p:nvSpPr>
            <p:spPr>
              <a:xfrm>
                <a:off x="442" y="3067"/>
                <a:ext cx="149" cy="91"/>
              </a:xfrm>
              <a:prstGeom prst="rect">
                <a:avLst/>
              </a:prstGeom>
              <a:gradFill rotWithShape="1">
                <a:gsLst>
                  <a:gs pos="0">
                    <a:schemeClr val="accent1">
                      <a:gamma/>
                      <a:tint val="22353"/>
                      <a:invGamma/>
                      <a:alpha val="67000"/>
                    </a:schemeClr>
                  </a:gs>
                  <a:gs pos="100000">
                    <a:schemeClr val="accent1"/>
                  </a:gs>
                </a:gsLst>
                <a:lin ang="5400000" scaled="1"/>
              </a:gradFill>
              <a:ln w="9525">
                <a:noFill/>
                <a:miter lim="800000"/>
              </a:ln>
            </p:spPr>
            <p:txBody>
              <a:bodyPr wrap="none" anchor="ctr"/>
              <a:lstStyle/>
              <a:p>
                <a:pPr algn="ctr"/>
                <a:endParaRPr lang="en-US" baseline="-25000"/>
              </a:p>
            </p:txBody>
          </p:sp>
        </p:grpSp>
      </p:grpSp>
      <p:sp>
        <p:nvSpPr>
          <p:cNvPr id="288809" name="Text Box 41"/>
          <p:cNvSpPr txBox="1">
            <a:spLocks noChangeArrowheads="1"/>
          </p:cNvSpPr>
          <p:nvPr/>
        </p:nvSpPr>
        <p:spPr>
          <a:xfrm rot="16200000">
            <a:off x="6981095" y="4038513"/>
            <a:ext cx="461665" cy="2641771"/>
          </a:xfrm>
          <a:prstGeom prst="rect">
            <a:avLst/>
          </a:prstGeom>
          <a:noFill/>
          <a:ln w="9525" algn="ctr">
            <a:noFill/>
            <a:miter lim="800000"/>
          </a:ln>
        </p:spPr>
        <p:txBody>
          <a:bodyPr vert="eaVert" wrap="square">
            <a:spAutoFit/>
          </a:bodyPr>
          <a:lstStyle/>
          <a:p>
            <a:pPr algn="ctr" eaLnBrk="0" hangingPunct="0"/>
            <a:r>
              <a:rPr lang="en-US" altLang="ko-KR" b="1" smtClean="0">
                <a:ea typeface="굴림" charset="-127"/>
              </a:rPr>
              <a:t>Regulatory Update</a:t>
            </a:r>
            <a:endParaRPr lang="en-US" altLang="ko-KR" b="1">
              <a:ea typeface="굴림" charset="-127"/>
            </a:endParaRPr>
          </a:p>
        </p:txBody>
      </p:sp>
      <p:sp>
        <p:nvSpPr>
          <p:cNvPr id="43" name="Rectangle 7"/>
          <p:cNvSpPr txBox="1">
            <a:spLocks noChangeArrowheads="1"/>
          </p:cNvSpPr>
          <p:nvPr/>
        </p:nvSpPr>
        <p:spPr>
          <a:xfrm>
            <a:off x="457200" y="609600"/>
            <a:ext cx="8229600" cy="780288"/>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ct val="0"/>
              </a:spcAft>
              <a:buClrTx/>
              <a:buSzTx/>
              <a:buFontTx/>
              <a:buNone/>
            </a:pPr>
            <a:r>
              <a:rPr lang="fr-FR" sz="5400" b="1" smtClean="0">
                <a:solidFill>
                  <a:schemeClr val="accent3"/>
                </a:solidFill>
                <a:effectLst>
                  <a:outerShdw blurRad="38100" dist="38100" dir="2700000" algn="tl">
                    <a:srgbClr val="000000">
                      <a:alpha val="43137"/>
                    </a:srgbClr>
                  </a:outerShdw>
                </a:effectLst>
                <a:latin typeface="+mj-lt"/>
                <a:ea typeface="+mj-ea"/>
                <a:cs typeface="+mj-cs"/>
              </a:rPr>
              <a:t>AGENDA</a:t>
            </a:r>
            <a:endParaRPr kumimoji="0" lang="fr-FR" sz="5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2182212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idx="4294967295"/>
          </p:nvPr>
        </p:nvSpPr>
        <p:spPr>
          <a:xfrm>
            <a:off x="647700" y="1676400"/>
            <a:ext cx="7848600" cy="4267200"/>
          </a:xfrm>
        </p:spPr>
        <p:txBody>
          <a:bodyPr/>
          <a:lstStyle/>
          <a:p>
            <a:pPr marL="0" indent="0" algn="ctr">
              <a:buNone/>
            </a:pPr>
            <a:r>
              <a:rPr lang="fr-FR" smtClean="0">
                <a:solidFill>
                  <a:schemeClr val="bg2"/>
                </a:solidFill>
              </a:rPr>
              <a:t>Issue </a:t>
            </a:r>
            <a:r>
              <a:rPr lang="fr-FR" smtClean="0">
                <a:solidFill>
                  <a:schemeClr val="accent2"/>
                </a:solidFill>
              </a:rPr>
              <a:t>Papers 1-3: Borrower Defense</a:t>
            </a:r>
            <a:endParaRPr lang="en-US" b="1" smtClean="0">
              <a:solidFill>
                <a:schemeClr val="accent2"/>
              </a:solidFill>
            </a:endParaRPr>
          </a:p>
          <a:p>
            <a:pPr marL="0" indent="0">
              <a:buNone/>
            </a:pPr>
            <a:endParaRPr lang="en-US" sz="1200" b="1" smtClean="0">
              <a:solidFill>
                <a:schemeClr val="accent2"/>
              </a:solidFill>
            </a:endParaRPr>
          </a:p>
          <a:p>
            <a:pPr marL="0" indent="0">
              <a:buNone/>
            </a:pPr>
            <a:r>
              <a:rPr lang="en-US" sz="1600" b="1" smtClean="0">
                <a:solidFill>
                  <a:schemeClr val="accent2"/>
                </a:solidFill>
              </a:rPr>
              <a:t>Proposal:  </a:t>
            </a:r>
          </a:p>
          <a:p>
            <a:pPr marL="0" indent="0">
              <a:buNone/>
            </a:pPr>
            <a:r>
              <a:rPr lang="en-US" sz="1400" smtClean="0"/>
              <a:t>Creates a new regulatory section that establishes for borrower defense to repayment a Federal standard, limitations period, and processes for borrower-initiated claims, claims initiated by the Secretary, investigation and response for institutions, and final determinations.</a:t>
            </a:r>
          </a:p>
          <a:p>
            <a:pPr marL="0" indent="0">
              <a:buNone/>
            </a:pPr>
            <a:endParaRPr lang="en-US" sz="1600" b="1" smtClean="0">
              <a:solidFill>
                <a:schemeClr val="accent2"/>
              </a:solidFill>
            </a:endParaRPr>
          </a:p>
          <a:p>
            <a:pPr marL="0" indent="0">
              <a:buNone/>
            </a:pPr>
            <a:r>
              <a:rPr lang="en-US" sz="1600" b="1" smtClean="0">
                <a:solidFill>
                  <a:schemeClr val="accent2"/>
                </a:solidFill>
              </a:rPr>
              <a:t>Key Components:</a:t>
            </a:r>
          </a:p>
          <a:p>
            <a:pPr marL="0" indent="0"/>
            <a:r>
              <a:rPr lang="en-US" sz="1400" smtClean="0"/>
              <a:t>  </a:t>
            </a:r>
            <a:r>
              <a:rPr lang="en-US" sz="1400" b="1" smtClean="0"/>
              <a:t>Redefines Misrepresentation</a:t>
            </a:r>
            <a:r>
              <a:rPr lang="en-US" sz="1400" smtClean="0"/>
              <a:t> – making it easier for advocates to claim misrepresentation;</a:t>
            </a:r>
          </a:p>
          <a:p>
            <a:pPr marL="176213" indent="-176213"/>
            <a:r>
              <a:rPr lang="en-US" sz="1400" b="1" smtClean="0"/>
              <a:t>Establishes a Duel Process </a:t>
            </a:r>
            <a:r>
              <a:rPr lang="en-US" sz="1400" smtClean="0"/>
              <a:t>– provides for borrower defenses based upon amounts owed and amounts previously collected;</a:t>
            </a:r>
          </a:p>
          <a:p>
            <a:pPr marL="0" indent="0"/>
            <a:r>
              <a:rPr lang="en-US" sz="1400" smtClean="0"/>
              <a:t>  </a:t>
            </a:r>
            <a:r>
              <a:rPr lang="en-US" sz="1400" b="1" smtClean="0"/>
              <a:t>Determinations Are Based Upon a Preponderance of the Evidence </a:t>
            </a:r>
            <a:r>
              <a:rPr lang="en-US" sz="1400" smtClean="0"/>
              <a:t>– minimal threshold;</a:t>
            </a:r>
          </a:p>
          <a:p>
            <a:pPr marL="0" indent="0"/>
            <a:r>
              <a:rPr lang="en-US" sz="1400" smtClean="0"/>
              <a:t>  </a:t>
            </a:r>
            <a:r>
              <a:rPr lang="en-US" sz="1400" b="1" smtClean="0"/>
              <a:t>Judgments For Several Categories </a:t>
            </a:r>
            <a:r>
              <a:rPr lang="en-US" sz="1400" smtClean="0"/>
              <a:t>– individual, class, or government agency; and</a:t>
            </a:r>
          </a:p>
          <a:p>
            <a:pPr marL="176213" indent="-176213"/>
            <a:r>
              <a:rPr lang="en-US" sz="1400" b="1" smtClean="0"/>
              <a:t>Multiple Types of Findings </a:t>
            </a:r>
            <a:r>
              <a:rPr lang="en-US" sz="1400" smtClean="0"/>
              <a:t>– favorable contested judgments, breach of contract, and substantial misrepresentation.</a:t>
            </a:r>
          </a:p>
          <a:p>
            <a:pPr marL="0" indent="0">
              <a:buNone/>
            </a:pPr>
            <a:endParaRPr lang="en-US" sz="1600" b="1" smtClean="0">
              <a:solidFill>
                <a:schemeClr val="bg2"/>
              </a:solidFill>
            </a:endParaRPr>
          </a:p>
          <a:p>
            <a:pPr marL="0" indent="0">
              <a:buNone/>
            </a:pPr>
            <a:endParaRPr lang="en-US" sz="1600" b="1">
              <a:solidFill>
                <a:schemeClr val="bg2"/>
              </a:solidFill>
            </a:endParaRPr>
          </a:p>
        </p:txBody>
      </p:sp>
      <p:sp>
        <p:nvSpPr>
          <p:cNvPr id="8" name="Rectangle 2"/>
          <p:cNvSpPr txBox="1">
            <a:spLocks noChangeArrowheads="1"/>
          </p:cNvSpPr>
          <p:nvPr/>
        </p:nvSpPr>
        <p:spPr>
          <a:xfrm>
            <a:off x="590550" y="838200"/>
            <a:ext cx="7962900" cy="584200"/>
          </a:xfrm>
          <a:prstGeom prst="rect">
            <a:avLst/>
          </a:prstGeo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44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Borrower Defense to Repayment</a:t>
            </a:r>
            <a:endParaRPr kumimoji="0" lang="uk-UA" sz="4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pic>
        <p:nvPicPr>
          <p:cNvPr id="9"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0" name="TextBox 9"/>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416553403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idx="4294967295"/>
          </p:nvPr>
        </p:nvSpPr>
        <p:spPr>
          <a:xfrm>
            <a:off x="685800" y="1752600"/>
            <a:ext cx="7776864" cy="4191000"/>
          </a:xfrm>
        </p:spPr>
        <p:txBody>
          <a:bodyPr/>
          <a:lstStyle/>
          <a:p>
            <a:pPr marL="0" indent="0" algn="ctr">
              <a:buNone/>
            </a:pPr>
            <a:r>
              <a:rPr lang="fr-FR" smtClean="0">
                <a:solidFill>
                  <a:schemeClr val="accent2"/>
                </a:solidFill>
              </a:rPr>
              <a:t>Issue Paper 5:  Financial Responsibility</a:t>
            </a:r>
            <a:endParaRPr lang="en-US" b="1" smtClean="0">
              <a:solidFill>
                <a:schemeClr val="accent2"/>
              </a:solidFill>
            </a:endParaRPr>
          </a:p>
          <a:p>
            <a:pPr marL="0" indent="0">
              <a:buNone/>
            </a:pPr>
            <a:endParaRPr lang="en-US" sz="1100" b="1" smtClean="0">
              <a:solidFill>
                <a:schemeClr val="accent2"/>
              </a:solidFill>
            </a:endParaRPr>
          </a:p>
          <a:p>
            <a:pPr marL="0" indent="0">
              <a:buNone/>
            </a:pPr>
            <a:r>
              <a:rPr lang="en-US" sz="1600" b="1" smtClean="0">
                <a:solidFill>
                  <a:schemeClr val="accent2"/>
                </a:solidFill>
              </a:rPr>
              <a:t>Proposal: </a:t>
            </a:r>
          </a:p>
          <a:p>
            <a:pPr marL="0" indent="0">
              <a:buNone/>
            </a:pPr>
            <a:r>
              <a:rPr lang="en-US" sz="1400" smtClean="0"/>
              <a:t>To amend the general financial responsibility standards in Subpart L to include actions and events that indicate or signal that (1) a school is likely to have to pay borrower defense claims, and (2) a school’s ability to pay claims or continue its participation in the title IV programs is compromised. </a:t>
            </a:r>
          </a:p>
          <a:p>
            <a:pPr marL="0" indent="0">
              <a:buNone/>
            </a:pPr>
            <a:endParaRPr lang="en-US" sz="1400" smtClean="0"/>
          </a:p>
          <a:p>
            <a:pPr marL="0" indent="0">
              <a:buNone/>
            </a:pPr>
            <a:r>
              <a:rPr lang="en-US" sz="1400" smtClean="0"/>
              <a:t>These actions and events would trigger a requirement that the school submit a LOC based on prior repayments or for an amount that is not less than 10%, for each action/event, of the amount of title IV, HEA program funds received by the school during the most recently completed award year. </a:t>
            </a:r>
          </a:p>
          <a:p>
            <a:pPr marL="0" indent="0">
              <a:buNone/>
            </a:pPr>
            <a:endParaRPr lang="en-US" sz="1400" smtClean="0"/>
          </a:p>
          <a:p>
            <a:pPr marL="0" indent="0">
              <a:buNone/>
            </a:pPr>
            <a:r>
              <a:rPr lang="en-US" sz="1400" smtClean="0"/>
              <a:t>The Secretary may accept cash or agree to a set aside (reserve fund) in lieu of a LOC but for an equivalent amount. We are making conforming changes to Subpart G to update references in current regulations  to refer as appropriate to Subpart L and to address the scope of appeals of financial responsibility determinations made under these revised regulations. </a:t>
            </a:r>
            <a:endParaRPr lang="en-US" sz="1400" b="1" smtClean="0">
              <a:solidFill>
                <a:schemeClr val="bg2"/>
              </a:solidFill>
            </a:endParaRPr>
          </a:p>
          <a:p>
            <a:pPr marL="0" indent="0">
              <a:buNone/>
            </a:pPr>
            <a:endParaRPr lang="en-US" sz="1600" b="1">
              <a:solidFill>
                <a:schemeClr val="bg2"/>
              </a:solidFill>
            </a:endParaRPr>
          </a:p>
        </p:txBody>
      </p:sp>
      <p:sp>
        <p:nvSpPr>
          <p:cNvPr id="8" name="Rectangle 2"/>
          <p:cNvSpPr txBox="1">
            <a:spLocks noChangeArrowheads="1"/>
          </p:cNvSpPr>
          <p:nvPr/>
        </p:nvSpPr>
        <p:spPr>
          <a:xfrm>
            <a:off x="590550" y="838200"/>
            <a:ext cx="7962900" cy="584200"/>
          </a:xfrm>
          <a:prstGeom prst="rect">
            <a:avLst/>
          </a:prstGeo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44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Borrower Defense to Repayment</a:t>
            </a:r>
            <a:endParaRPr kumimoji="0" lang="uk-UA" sz="4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pic>
        <p:nvPicPr>
          <p:cNvPr id="9"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0" name="TextBox 9"/>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416553403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idx="4294967295"/>
          </p:nvPr>
        </p:nvSpPr>
        <p:spPr>
          <a:xfrm>
            <a:off x="683568" y="1828800"/>
            <a:ext cx="7776864" cy="3657600"/>
          </a:xfrm>
        </p:spPr>
        <p:txBody>
          <a:bodyPr/>
          <a:lstStyle/>
          <a:p>
            <a:pPr marL="0" indent="0" algn="ctr">
              <a:buNone/>
            </a:pPr>
            <a:r>
              <a:rPr lang="fr-FR" smtClean="0">
                <a:solidFill>
                  <a:schemeClr val="accent2"/>
                </a:solidFill>
              </a:rPr>
              <a:t>Issue Paper 5:  Financial Responsibility</a:t>
            </a:r>
            <a:endParaRPr lang="en-US" b="1" smtClean="0">
              <a:solidFill>
                <a:schemeClr val="accent2"/>
              </a:solidFill>
            </a:endParaRPr>
          </a:p>
          <a:p>
            <a:pPr marL="0" indent="0">
              <a:buNone/>
            </a:pPr>
            <a:endParaRPr lang="en-US" sz="1100" b="1" smtClean="0">
              <a:solidFill>
                <a:schemeClr val="accent2"/>
              </a:solidFill>
            </a:endParaRPr>
          </a:p>
          <a:p>
            <a:pPr marL="0" indent="0">
              <a:buNone/>
            </a:pPr>
            <a:r>
              <a:rPr lang="en-US" sz="1600" b="1" smtClean="0">
                <a:solidFill>
                  <a:schemeClr val="accent2"/>
                </a:solidFill>
              </a:rPr>
              <a:t>Proposal (continued): </a:t>
            </a:r>
          </a:p>
          <a:p>
            <a:pPr marL="0" indent="0">
              <a:buNone/>
            </a:pPr>
            <a:r>
              <a:rPr lang="en-US" sz="1400" smtClean="0"/>
              <a:t>In addition, the proposal would add to the reporting and disclosure provisions a requirement that a school would have to warn enrolled and prospective students a) of any requirement to post a letter of credit to the Department or b) if it has poor repayment outcomes. </a:t>
            </a:r>
          </a:p>
          <a:p>
            <a:pPr marL="0" indent="0">
              <a:buNone/>
            </a:pPr>
            <a:endParaRPr lang="en-US" sz="1400" smtClean="0"/>
          </a:p>
          <a:p>
            <a:pPr marL="0" indent="0">
              <a:buNone/>
            </a:pPr>
            <a:r>
              <a:rPr lang="en-US" sz="1400" smtClean="0"/>
              <a:t>Repayment rates would be calculated by evaluating the share of each borrower’s debt that has been paid down over a period of five years and calculating the median rate of those borrowers.   </a:t>
            </a:r>
          </a:p>
          <a:p>
            <a:pPr marL="0" indent="0">
              <a:buNone/>
            </a:pPr>
            <a:endParaRPr lang="en-US" sz="1400" b="1" smtClean="0">
              <a:solidFill>
                <a:schemeClr val="bg2"/>
              </a:solidFill>
            </a:endParaRPr>
          </a:p>
          <a:p>
            <a:pPr marL="0" indent="0">
              <a:buNone/>
            </a:pPr>
            <a:r>
              <a:rPr lang="en-US" sz="1400" smtClean="0"/>
              <a:t>The target for the repayment rate is set at 0 percent (below which the typical borrower is not repaying any of his principal balance within five years, i.e. is in negative amortization).</a:t>
            </a:r>
            <a:endParaRPr lang="en-US" sz="1400" b="1">
              <a:solidFill>
                <a:schemeClr val="bg2"/>
              </a:solidFill>
            </a:endParaRPr>
          </a:p>
        </p:txBody>
      </p:sp>
      <p:sp>
        <p:nvSpPr>
          <p:cNvPr id="8" name="Rectangle 2"/>
          <p:cNvSpPr txBox="1">
            <a:spLocks noChangeArrowheads="1"/>
          </p:cNvSpPr>
          <p:nvPr/>
        </p:nvSpPr>
        <p:spPr>
          <a:xfrm>
            <a:off x="590550" y="838200"/>
            <a:ext cx="7962900" cy="584200"/>
          </a:xfrm>
          <a:prstGeom prst="rect">
            <a:avLst/>
          </a:prstGeo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44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Borrower Defense to Repayment</a:t>
            </a:r>
            <a:endParaRPr kumimoji="0" lang="uk-UA" sz="4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pic>
        <p:nvPicPr>
          <p:cNvPr id="9"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0" name="TextBox 9"/>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416553403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AutoShape 2"/>
          <p:cNvSpPr>
            <a:spLocks noChangeArrowheads="1"/>
          </p:cNvSpPr>
          <p:nvPr/>
        </p:nvSpPr>
        <p:spPr>
          <a:xfrm rot="18619946">
            <a:off x="5113338" y="4527550"/>
            <a:ext cx="935037" cy="1008063"/>
          </a:xfrm>
          <a:prstGeom prst="upArrow">
            <a:avLst>
              <a:gd name="adj1" fmla="val 43843"/>
              <a:gd name="adj2" fmla="val 68080"/>
            </a:avLst>
          </a:prstGeom>
          <a:gradFill rotWithShape="1">
            <a:gsLst>
              <a:gs pos="0">
                <a:schemeClr val="folHlink"/>
              </a:gs>
              <a:gs pos="100000">
                <a:schemeClr val="folHlink">
                  <a:gamma/>
                  <a:tint val="92157"/>
                  <a:invGamma/>
                  <a:alpha val="0"/>
                </a:schemeClr>
              </a:gs>
            </a:gsLst>
            <a:lin ang="5400000" scaled="1"/>
          </a:gradFill>
          <a:ln w="9525" algn="ctr">
            <a:noFill/>
            <a:miter lim="800000"/>
          </a:ln>
        </p:spPr>
        <p:txBody>
          <a:bodyPr wrap="none" anchor="ctr"/>
          <a:lstStyle/>
          <a:p>
            <a:endParaRPr lang="ru-RU"/>
          </a:p>
        </p:txBody>
      </p:sp>
      <p:sp>
        <p:nvSpPr>
          <p:cNvPr id="294915" name="AutoShape 3"/>
          <p:cNvSpPr>
            <a:spLocks noChangeArrowheads="1"/>
          </p:cNvSpPr>
          <p:nvPr/>
        </p:nvSpPr>
        <p:spPr>
          <a:xfrm rot="27000000">
            <a:off x="2447925" y="3463926"/>
            <a:ext cx="935037" cy="1008062"/>
          </a:xfrm>
          <a:prstGeom prst="upArrow">
            <a:avLst>
              <a:gd name="adj1" fmla="val 43843"/>
              <a:gd name="adj2" fmla="val 68080"/>
            </a:avLst>
          </a:prstGeom>
          <a:gradFill rotWithShape="1">
            <a:gsLst>
              <a:gs pos="0">
                <a:schemeClr val="folHlink"/>
              </a:gs>
              <a:gs pos="100000">
                <a:schemeClr val="folHlink">
                  <a:gamma/>
                  <a:shade val="0"/>
                  <a:invGamma/>
                  <a:alpha val="0"/>
                </a:schemeClr>
              </a:gs>
            </a:gsLst>
            <a:lin ang="5400000" scaled="1"/>
          </a:gradFill>
          <a:ln w="9525" algn="ctr">
            <a:noFill/>
            <a:miter lim="800000"/>
          </a:ln>
        </p:spPr>
        <p:txBody>
          <a:bodyPr wrap="none" anchor="ctr"/>
          <a:lstStyle/>
          <a:p>
            <a:endParaRPr lang="ru-RU">
              <a:solidFill>
                <a:srgbClr val="0066FF"/>
              </a:solidFill>
            </a:endParaRPr>
          </a:p>
        </p:txBody>
      </p:sp>
      <p:sp>
        <p:nvSpPr>
          <p:cNvPr id="294916" name="Text Box 4"/>
          <p:cNvSpPr txBox="1">
            <a:spLocks noChangeArrowheads="1"/>
          </p:cNvSpPr>
          <p:nvPr/>
        </p:nvSpPr>
        <p:spPr>
          <a:xfrm rot="16200000">
            <a:off x="4264224" y="-108149"/>
            <a:ext cx="615553" cy="4184651"/>
          </a:xfrm>
          <a:prstGeom prst="rect">
            <a:avLst/>
          </a:prstGeom>
          <a:noFill/>
          <a:ln w="9525" algn="ctr">
            <a:noFill/>
            <a:miter lim="800000"/>
          </a:ln>
        </p:spPr>
        <p:txBody>
          <a:bodyPr vert="eaVert" wrap="square">
            <a:spAutoFit/>
          </a:bodyPr>
          <a:lstStyle/>
          <a:p>
            <a:pPr algn="ctr" eaLnBrk="0" hangingPunct="0"/>
            <a:r>
              <a:rPr lang="en-US" altLang="ko-KR" sz="2800" b="1" smtClean="0">
                <a:solidFill>
                  <a:schemeClr val="accent2"/>
                </a:solidFill>
                <a:ea typeface="굴림" charset="-127"/>
              </a:rPr>
              <a:t>Financial Responsibility</a:t>
            </a:r>
            <a:endParaRPr lang="en-US" altLang="ko-KR" sz="2800" b="1">
              <a:solidFill>
                <a:schemeClr val="accent2"/>
              </a:solidFill>
              <a:ea typeface="굴림" charset="-127"/>
            </a:endParaRPr>
          </a:p>
        </p:txBody>
      </p:sp>
      <p:sp>
        <p:nvSpPr>
          <p:cNvPr id="294917" name="Rectangle 5"/>
          <p:cNvSpPr>
            <a:spLocks noChangeArrowheads="1"/>
          </p:cNvSpPr>
          <p:nvPr/>
        </p:nvSpPr>
        <p:spPr>
          <a:xfrm>
            <a:off x="304800" y="2362200"/>
            <a:ext cx="2160588" cy="830997"/>
          </a:xfrm>
          <a:prstGeom prst="rect">
            <a:avLst/>
          </a:prstGeom>
          <a:noFill/>
          <a:ln w="9525">
            <a:noFill/>
            <a:miter lim="800000"/>
          </a:ln>
        </p:spPr>
        <p:txBody>
          <a:bodyPr wrap="square">
            <a:spAutoFit/>
          </a:bodyPr>
          <a:lstStyle/>
          <a:p>
            <a:pPr algn="ctr"/>
            <a:r>
              <a:rPr lang="en-US" altLang="ko-KR" sz="2400" b="1" smtClean="0">
                <a:ea typeface="굴림" charset="-127"/>
              </a:rPr>
              <a:t>Automatic Triggers</a:t>
            </a:r>
            <a:endParaRPr lang="en-US" altLang="ko-KR" sz="2400" b="1">
              <a:ea typeface="굴림" charset="-127"/>
            </a:endParaRPr>
          </a:p>
        </p:txBody>
      </p:sp>
      <p:sp>
        <p:nvSpPr>
          <p:cNvPr id="294918" name="Rectangle 6"/>
          <p:cNvSpPr>
            <a:spLocks noChangeArrowheads="1"/>
          </p:cNvSpPr>
          <p:nvPr/>
        </p:nvSpPr>
        <p:spPr>
          <a:xfrm>
            <a:off x="7010400" y="5029200"/>
            <a:ext cx="1870075" cy="1569660"/>
          </a:xfrm>
          <a:prstGeom prst="rect">
            <a:avLst/>
          </a:prstGeom>
          <a:noFill/>
          <a:ln w="9525">
            <a:noFill/>
            <a:miter lim="800000"/>
          </a:ln>
        </p:spPr>
        <p:txBody>
          <a:bodyPr>
            <a:spAutoFit/>
          </a:bodyPr>
          <a:lstStyle/>
          <a:p>
            <a:pPr algn="ctr"/>
            <a:r>
              <a:rPr lang="en-US" sz="1600" b="1" smtClean="0"/>
              <a:t>Number of Students</a:t>
            </a:r>
          </a:p>
          <a:p>
            <a:pPr algn="ctr"/>
            <a:r>
              <a:rPr lang="en-US" sz="1600" b="1" smtClean="0"/>
              <a:t>Failing or Zone</a:t>
            </a:r>
          </a:p>
          <a:p>
            <a:pPr algn="ctr"/>
            <a:r>
              <a:rPr lang="en-US" sz="1600" b="1" smtClean="0"/>
              <a:t>Greater Than 50% of All Students</a:t>
            </a:r>
            <a:endParaRPr lang="en-US" sz="1600" b="1"/>
          </a:p>
        </p:txBody>
      </p:sp>
      <p:grpSp>
        <p:nvGrpSpPr>
          <p:cNvPr id="2" name="Group 7"/>
          <p:cNvGrpSpPr/>
          <p:nvPr/>
        </p:nvGrpSpPr>
        <p:grpSpPr>
          <a:xfrm>
            <a:off x="5791858" y="5229225"/>
            <a:ext cx="1140796" cy="1008063"/>
            <a:chOff x="4334" y="1389"/>
            <a:chExt cx="636" cy="562"/>
          </a:xfrm>
        </p:grpSpPr>
        <p:grpSp>
          <p:nvGrpSpPr>
            <p:cNvPr id="3" name="Group 8"/>
            <p:cNvGrpSpPr/>
            <p:nvPr/>
          </p:nvGrpSpPr>
          <p:grpSpPr>
            <a:xfrm>
              <a:off x="4377" y="1389"/>
              <a:ext cx="562" cy="562"/>
              <a:chOff x="340" y="2131"/>
              <a:chExt cx="907" cy="907"/>
            </a:xfrm>
          </p:grpSpPr>
          <p:sp>
            <p:nvSpPr>
              <p:cNvPr id="294921" name="AutoShape 9"/>
              <p:cNvSpPr>
                <a:spLocks noChangeArrowheads="1"/>
              </p:cNvSpPr>
              <p:nvPr/>
            </p:nvSpPr>
            <p:spPr>
              <a:xfrm>
                <a:off x="340" y="2131"/>
                <a:ext cx="907" cy="907"/>
              </a:xfrm>
              <a:prstGeom prst="roundRect">
                <a:avLst>
                  <a:gd name="adj" fmla="val 14222"/>
                </a:avLst>
              </a:prstGeom>
              <a:solidFill>
                <a:schemeClr val="hlink"/>
              </a:solidFill>
              <a:ln w="9525">
                <a:noFill/>
                <a:round/>
              </a:ln>
            </p:spPr>
            <p:txBody>
              <a:bodyPr wrap="none" anchor="ctr"/>
              <a:lstStyle/>
              <a:p>
                <a:pPr algn="ctr"/>
                <a:endParaRPr lang="en-US"/>
              </a:p>
            </p:txBody>
          </p:sp>
          <p:sp>
            <p:nvSpPr>
              <p:cNvPr id="294922" name="AutoShape 10"/>
              <p:cNvSpPr>
                <a:spLocks noChangeArrowheads="1"/>
              </p:cNvSpPr>
              <p:nvPr/>
            </p:nvSpPr>
            <p:spPr>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ln>
            </p:spPr>
            <p:txBody>
              <a:bodyPr wrap="none" anchor="ctr"/>
              <a:lstStyle/>
              <a:p>
                <a:endParaRPr lang="ru-RU"/>
              </a:p>
            </p:txBody>
          </p:sp>
        </p:grpSp>
        <p:grpSp>
          <p:nvGrpSpPr>
            <p:cNvPr id="4" name="Group 11"/>
            <p:cNvGrpSpPr/>
            <p:nvPr/>
          </p:nvGrpSpPr>
          <p:grpSpPr>
            <a:xfrm>
              <a:off x="4377" y="1389"/>
              <a:ext cx="561" cy="561"/>
              <a:chOff x="868" y="1477"/>
              <a:chExt cx="4251" cy="2141"/>
            </a:xfrm>
          </p:grpSpPr>
          <p:sp>
            <p:nvSpPr>
              <p:cNvPr id="294924" name="Oval 12"/>
              <p:cNvSpPr>
                <a:spLocks noChangeArrowheads="1"/>
              </p:cNvSpPr>
              <p:nvPr/>
            </p:nvSpPr>
            <p:spPr>
              <a:xfrm>
                <a:off x="868" y="1477"/>
                <a:ext cx="4251" cy="2141"/>
              </a:xfrm>
              <a:prstGeom prst="ellipse">
                <a:avLst/>
              </a:prstGeom>
              <a:solidFill>
                <a:schemeClr val="folHlink"/>
              </a:solidFill>
              <a:ln w="9525">
                <a:noFill/>
                <a:round/>
              </a:ln>
            </p:spPr>
            <p:txBody>
              <a:bodyPr wrap="none" anchor="ctr"/>
              <a:lstStyle/>
              <a:p>
                <a:endParaRPr lang="ru-RU"/>
              </a:p>
            </p:txBody>
          </p:sp>
          <p:sp>
            <p:nvSpPr>
              <p:cNvPr id="294925" name="Oval 13"/>
              <p:cNvSpPr>
                <a:spLocks noChangeArrowheads="1"/>
              </p:cNvSpPr>
              <p:nvPr/>
            </p:nvSpPr>
            <p:spPr>
              <a:xfrm>
                <a:off x="930" y="1480"/>
                <a:ext cx="4143" cy="2085"/>
              </a:xfrm>
              <a:prstGeom prst="ellipse">
                <a:avLst/>
              </a:prstGeom>
              <a:gradFill rotWithShape="1">
                <a:gsLst>
                  <a:gs pos="0">
                    <a:schemeClr val="folHlink"/>
                  </a:gs>
                  <a:gs pos="100000">
                    <a:schemeClr val="bg1"/>
                  </a:gs>
                </a:gsLst>
                <a:lin ang="5400000" scaled="1"/>
              </a:gradFill>
              <a:ln w="9525">
                <a:noFill/>
                <a:round/>
              </a:ln>
            </p:spPr>
            <p:txBody>
              <a:bodyPr wrap="none" anchor="ctr"/>
              <a:lstStyle/>
              <a:p>
                <a:endParaRPr lang="ru-RU"/>
              </a:p>
            </p:txBody>
          </p:sp>
        </p:grpSp>
        <p:sp>
          <p:nvSpPr>
            <p:cNvPr id="294926" name="Oval 14"/>
            <p:cNvSpPr>
              <a:spLocks noChangeArrowheads="1"/>
            </p:cNvSpPr>
            <p:nvPr/>
          </p:nvSpPr>
          <p:spPr>
            <a:xfrm flipH="1">
              <a:off x="4422" y="1440"/>
              <a:ext cx="471" cy="448"/>
            </a:xfrm>
            <a:prstGeom prst="ellipse">
              <a:avLst/>
            </a:prstGeom>
            <a:solidFill>
              <a:schemeClr val="hlink"/>
            </a:solidFill>
            <a:ln w="9525">
              <a:noFill/>
              <a:round/>
            </a:ln>
          </p:spPr>
          <p:txBody>
            <a:bodyPr wrap="none" anchor="ctr"/>
            <a:lstStyle/>
            <a:p>
              <a:pPr algn="ctr"/>
              <a:endParaRPr lang="en-US" sz="2000" b="1">
                <a:solidFill>
                  <a:schemeClr val="bg1"/>
                </a:solidFill>
              </a:endParaRPr>
            </a:p>
          </p:txBody>
        </p:sp>
        <p:sp>
          <p:nvSpPr>
            <p:cNvPr id="294927" name="Oval 15"/>
            <p:cNvSpPr>
              <a:spLocks noChangeArrowheads="1"/>
            </p:cNvSpPr>
            <p:nvPr/>
          </p:nvSpPr>
          <p:spPr>
            <a:xfrm flipH="1">
              <a:off x="4466" y="1454"/>
              <a:ext cx="382" cy="295"/>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94928" name="Rectangle 16"/>
            <p:cNvSpPr>
              <a:spLocks noChangeArrowheads="1"/>
            </p:cNvSpPr>
            <p:nvPr/>
          </p:nvSpPr>
          <p:spPr>
            <a:xfrm>
              <a:off x="4334" y="1532"/>
              <a:ext cx="636" cy="257"/>
            </a:xfrm>
            <a:prstGeom prst="rect">
              <a:avLst/>
            </a:prstGeom>
            <a:noFill/>
            <a:ln w="9525">
              <a:noFill/>
              <a:miter lim="800000"/>
            </a:ln>
          </p:spPr>
          <p:txBody>
            <a:bodyPr wrap="square">
              <a:spAutoFit/>
            </a:bodyPr>
            <a:lstStyle/>
            <a:p>
              <a:pPr algn="ctr"/>
              <a:r>
                <a:rPr lang="en-US" sz="1200" b="1" smtClean="0">
                  <a:solidFill>
                    <a:srgbClr val="C00000"/>
                  </a:solidFill>
                  <a:ea typeface="굴림" charset="-127"/>
                </a:rPr>
                <a:t>Gainful</a:t>
              </a:r>
            </a:p>
            <a:p>
              <a:pPr algn="ctr"/>
              <a:r>
                <a:rPr lang="en-US" sz="1200" b="1" smtClean="0">
                  <a:solidFill>
                    <a:srgbClr val="C00000"/>
                  </a:solidFill>
                  <a:ea typeface="굴림" charset="-127"/>
                </a:rPr>
                <a:t>Employment</a:t>
              </a:r>
              <a:endParaRPr lang="en-US" sz="1200" b="1">
                <a:solidFill>
                  <a:srgbClr val="C00000"/>
                </a:solidFill>
              </a:endParaRPr>
            </a:p>
          </p:txBody>
        </p:sp>
      </p:grpSp>
      <p:grpSp>
        <p:nvGrpSpPr>
          <p:cNvPr id="5" name="Group 17"/>
          <p:cNvGrpSpPr/>
          <p:nvPr/>
        </p:nvGrpSpPr>
        <p:grpSpPr>
          <a:xfrm>
            <a:off x="1296038" y="3429000"/>
            <a:ext cx="1043936" cy="1008063"/>
            <a:chOff x="4357" y="2913"/>
            <a:chExt cx="582" cy="562"/>
          </a:xfrm>
        </p:grpSpPr>
        <p:grpSp>
          <p:nvGrpSpPr>
            <p:cNvPr id="6" name="Group 18"/>
            <p:cNvGrpSpPr/>
            <p:nvPr/>
          </p:nvGrpSpPr>
          <p:grpSpPr>
            <a:xfrm>
              <a:off x="4377" y="2914"/>
              <a:ext cx="562" cy="561"/>
              <a:chOff x="340" y="2131"/>
              <a:chExt cx="907" cy="907"/>
            </a:xfrm>
          </p:grpSpPr>
          <p:sp>
            <p:nvSpPr>
              <p:cNvPr id="294931" name="AutoShape 19"/>
              <p:cNvSpPr>
                <a:spLocks noChangeArrowheads="1"/>
              </p:cNvSpPr>
              <p:nvPr/>
            </p:nvSpPr>
            <p:spPr>
              <a:xfrm>
                <a:off x="340" y="2131"/>
                <a:ext cx="907" cy="907"/>
              </a:xfrm>
              <a:prstGeom prst="roundRect">
                <a:avLst>
                  <a:gd name="adj" fmla="val 14222"/>
                </a:avLst>
              </a:prstGeom>
              <a:solidFill>
                <a:schemeClr val="accent1"/>
              </a:solidFill>
              <a:ln w="9525">
                <a:noFill/>
                <a:round/>
              </a:ln>
            </p:spPr>
            <p:txBody>
              <a:bodyPr wrap="none" anchor="ctr"/>
              <a:lstStyle/>
              <a:p>
                <a:pPr algn="ctr"/>
                <a:endParaRPr lang="en-US"/>
              </a:p>
            </p:txBody>
          </p:sp>
          <p:sp>
            <p:nvSpPr>
              <p:cNvPr id="294932" name="AutoShape 20"/>
              <p:cNvSpPr>
                <a:spLocks noChangeArrowheads="1"/>
              </p:cNvSpPr>
              <p:nvPr/>
            </p:nvSpPr>
            <p:spPr>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p:spPr>
            <p:txBody>
              <a:bodyPr wrap="none" anchor="ctr"/>
              <a:lstStyle/>
              <a:p>
                <a:endParaRPr lang="ru-RU"/>
              </a:p>
            </p:txBody>
          </p:sp>
        </p:grpSp>
        <p:grpSp>
          <p:nvGrpSpPr>
            <p:cNvPr id="7" name="Group 21"/>
            <p:cNvGrpSpPr/>
            <p:nvPr/>
          </p:nvGrpSpPr>
          <p:grpSpPr>
            <a:xfrm>
              <a:off x="4377" y="2913"/>
              <a:ext cx="561" cy="558"/>
              <a:chOff x="868" y="1477"/>
              <a:chExt cx="4251" cy="2141"/>
            </a:xfrm>
          </p:grpSpPr>
          <p:sp>
            <p:nvSpPr>
              <p:cNvPr id="294934" name="Oval 22"/>
              <p:cNvSpPr>
                <a:spLocks noChangeArrowheads="1"/>
              </p:cNvSpPr>
              <p:nvPr/>
            </p:nvSpPr>
            <p:spPr>
              <a:xfrm>
                <a:off x="868" y="1477"/>
                <a:ext cx="4251" cy="2141"/>
              </a:xfrm>
              <a:prstGeom prst="ellipse">
                <a:avLst/>
              </a:prstGeom>
              <a:solidFill>
                <a:schemeClr val="folHlink"/>
              </a:solidFill>
              <a:ln w="9525">
                <a:noFill/>
                <a:round/>
              </a:ln>
            </p:spPr>
            <p:txBody>
              <a:bodyPr wrap="none" anchor="ctr"/>
              <a:lstStyle/>
              <a:p>
                <a:endParaRPr lang="ru-RU"/>
              </a:p>
            </p:txBody>
          </p:sp>
          <p:sp>
            <p:nvSpPr>
              <p:cNvPr id="294935" name="Oval 23"/>
              <p:cNvSpPr>
                <a:spLocks noChangeArrowheads="1"/>
              </p:cNvSpPr>
              <p:nvPr/>
            </p:nvSpPr>
            <p:spPr>
              <a:xfrm>
                <a:off x="930" y="1480"/>
                <a:ext cx="4143" cy="2085"/>
              </a:xfrm>
              <a:prstGeom prst="ellipse">
                <a:avLst/>
              </a:prstGeom>
              <a:gradFill rotWithShape="1">
                <a:gsLst>
                  <a:gs pos="0">
                    <a:schemeClr val="folHlink"/>
                  </a:gs>
                  <a:gs pos="100000">
                    <a:schemeClr val="bg1"/>
                  </a:gs>
                </a:gsLst>
                <a:lin ang="5400000" scaled="1"/>
              </a:gradFill>
              <a:ln w="9525">
                <a:noFill/>
                <a:round/>
              </a:ln>
            </p:spPr>
            <p:txBody>
              <a:bodyPr wrap="none" anchor="ctr"/>
              <a:lstStyle/>
              <a:p>
                <a:endParaRPr lang="ru-RU"/>
              </a:p>
            </p:txBody>
          </p:sp>
        </p:grpSp>
        <p:sp>
          <p:nvSpPr>
            <p:cNvPr id="294936" name="Oval 24"/>
            <p:cNvSpPr>
              <a:spLocks noChangeArrowheads="1"/>
            </p:cNvSpPr>
            <p:nvPr/>
          </p:nvSpPr>
          <p:spPr>
            <a:xfrm flipH="1">
              <a:off x="4422" y="2964"/>
              <a:ext cx="472" cy="447"/>
            </a:xfrm>
            <a:prstGeom prst="ellipse">
              <a:avLst/>
            </a:prstGeom>
            <a:solidFill>
              <a:schemeClr val="accent1"/>
            </a:solidFill>
            <a:ln w="9525">
              <a:noFill/>
              <a:round/>
            </a:ln>
          </p:spPr>
          <p:txBody>
            <a:bodyPr wrap="none" anchor="ctr"/>
            <a:lstStyle/>
            <a:p>
              <a:pPr algn="ctr"/>
              <a:endParaRPr lang="en-US" sz="2000" b="1">
                <a:solidFill>
                  <a:schemeClr val="bg1"/>
                </a:solidFill>
              </a:endParaRPr>
            </a:p>
          </p:txBody>
        </p:sp>
        <p:sp>
          <p:nvSpPr>
            <p:cNvPr id="294937" name="Oval 25"/>
            <p:cNvSpPr>
              <a:spLocks noChangeArrowheads="1"/>
            </p:cNvSpPr>
            <p:nvPr/>
          </p:nvSpPr>
          <p:spPr>
            <a:xfrm flipH="1">
              <a:off x="4466" y="2976"/>
              <a:ext cx="381" cy="29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94938" name="Rectangle 26"/>
            <p:cNvSpPr>
              <a:spLocks noChangeArrowheads="1"/>
            </p:cNvSpPr>
            <p:nvPr/>
          </p:nvSpPr>
          <p:spPr>
            <a:xfrm>
              <a:off x="4466" y="3088"/>
              <a:ext cx="380" cy="213"/>
            </a:xfrm>
            <a:prstGeom prst="rect">
              <a:avLst/>
            </a:prstGeom>
            <a:noFill/>
            <a:ln w="9525">
              <a:noFill/>
              <a:miter lim="800000"/>
            </a:ln>
          </p:spPr>
          <p:txBody>
            <a:bodyPr>
              <a:spAutoFit/>
            </a:bodyPr>
            <a:lstStyle/>
            <a:p>
              <a:pPr algn="ctr"/>
              <a:endParaRPr lang="en-US" sz="2800" b="1" baseline="-25000">
                <a:solidFill>
                  <a:schemeClr val="bg1"/>
                </a:solidFill>
              </a:endParaRPr>
            </a:p>
          </p:txBody>
        </p:sp>
        <p:sp>
          <p:nvSpPr>
            <p:cNvPr id="294939" name="Rectangle 27"/>
            <p:cNvSpPr>
              <a:spLocks noChangeArrowheads="1"/>
            </p:cNvSpPr>
            <p:nvPr/>
          </p:nvSpPr>
          <p:spPr>
            <a:xfrm>
              <a:off x="4357" y="2998"/>
              <a:ext cx="562" cy="360"/>
            </a:xfrm>
            <a:prstGeom prst="rect">
              <a:avLst/>
            </a:prstGeom>
            <a:noFill/>
            <a:ln w="9525">
              <a:noFill/>
              <a:miter lim="800000"/>
            </a:ln>
          </p:spPr>
          <p:txBody>
            <a:bodyPr>
              <a:spAutoFit/>
            </a:bodyPr>
            <a:lstStyle/>
            <a:p>
              <a:pPr algn="ctr"/>
              <a:r>
                <a:rPr lang="en-US" altLang="ko-KR" b="1" smtClean="0">
                  <a:solidFill>
                    <a:srgbClr val="FF0000"/>
                  </a:solidFill>
                  <a:ea typeface="굴림" charset="-127"/>
                </a:rPr>
                <a:t>10%</a:t>
              </a:r>
            </a:p>
            <a:p>
              <a:pPr algn="ctr"/>
              <a:r>
                <a:rPr lang="en-US" b="1" smtClean="0">
                  <a:solidFill>
                    <a:srgbClr val="FF0000"/>
                  </a:solidFill>
                  <a:ea typeface="굴림" charset="-127"/>
                </a:rPr>
                <a:t>LOC</a:t>
              </a:r>
              <a:endParaRPr lang="en-US" b="1">
                <a:solidFill>
                  <a:srgbClr val="FF0000"/>
                </a:solidFill>
              </a:endParaRPr>
            </a:p>
          </p:txBody>
        </p:sp>
      </p:grpSp>
      <p:grpSp>
        <p:nvGrpSpPr>
          <p:cNvPr id="8" name="Group 28"/>
          <p:cNvGrpSpPr/>
          <p:nvPr/>
        </p:nvGrpSpPr>
        <p:grpSpPr>
          <a:xfrm>
            <a:off x="2843213" y="2420938"/>
            <a:ext cx="1008062" cy="1008062"/>
            <a:chOff x="340" y="2131"/>
            <a:chExt cx="907" cy="907"/>
          </a:xfrm>
        </p:grpSpPr>
        <p:sp>
          <p:nvSpPr>
            <p:cNvPr id="294941" name="AutoShape 29"/>
            <p:cNvSpPr>
              <a:spLocks noChangeArrowheads="1"/>
            </p:cNvSpPr>
            <p:nvPr/>
          </p:nvSpPr>
          <p:spPr>
            <a:xfrm>
              <a:off x="340" y="2131"/>
              <a:ext cx="907" cy="907"/>
            </a:xfrm>
            <a:prstGeom prst="roundRect">
              <a:avLst>
                <a:gd name="adj" fmla="val 14222"/>
              </a:avLst>
            </a:prstGeom>
            <a:solidFill>
              <a:schemeClr val="accent1"/>
            </a:solidFill>
            <a:ln w="9525">
              <a:noFill/>
              <a:round/>
            </a:ln>
          </p:spPr>
          <p:txBody>
            <a:bodyPr wrap="none" anchor="ctr"/>
            <a:lstStyle/>
            <a:p>
              <a:pPr algn="ctr"/>
              <a:r>
                <a:rPr lang="en-US" sz="1200" smtClean="0">
                  <a:solidFill>
                    <a:schemeClr val="bg1"/>
                  </a:solidFill>
                </a:rPr>
                <a:t>Repayments</a:t>
              </a:r>
            </a:p>
            <a:p>
              <a:pPr algn="ctr"/>
              <a:r>
                <a:rPr lang="en-US" sz="1200" smtClean="0">
                  <a:solidFill>
                    <a:schemeClr val="bg1"/>
                  </a:solidFill>
                </a:rPr>
                <a:t>to</a:t>
              </a:r>
            </a:p>
            <a:p>
              <a:pPr algn="ctr"/>
              <a:r>
                <a:rPr lang="en-US" sz="1200" smtClean="0">
                  <a:solidFill>
                    <a:schemeClr val="bg1"/>
                  </a:solidFill>
                </a:rPr>
                <a:t>Secretary</a:t>
              </a:r>
              <a:endParaRPr lang="en-US" sz="1200">
                <a:solidFill>
                  <a:schemeClr val="bg1"/>
                </a:solidFill>
              </a:endParaRPr>
            </a:p>
          </p:txBody>
        </p:sp>
        <p:sp>
          <p:nvSpPr>
            <p:cNvPr id="294942" name="AutoShape 30"/>
            <p:cNvSpPr>
              <a:spLocks noChangeArrowheads="1"/>
            </p:cNvSpPr>
            <p:nvPr/>
          </p:nvSpPr>
          <p:spPr>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p:spPr>
          <p:txBody>
            <a:bodyPr wrap="none" anchor="ctr"/>
            <a:lstStyle/>
            <a:p>
              <a:endParaRPr lang="ru-RU"/>
            </a:p>
          </p:txBody>
        </p:sp>
      </p:grpSp>
      <p:grpSp>
        <p:nvGrpSpPr>
          <p:cNvPr id="9" name="Group 31"/>
          <p:cNvGrpSpPr/>
          <p:nvPr/>
        </p:nvGrpSpPr>
        <p:grpSpPr>
          <a:xfrm>
            <a:off x="5003800" y="2420938"/>
            <a:ext cx="1008063" cy="1008062"/>
            <a:chOff x="340" y="2131"/>
            <a:chExt cx="907" cy="907"/>
          </a:xfrm>
        </p:grpSpPr>
        <p:sp>
          <p:nvSpPr>
            <p:cNvPr id="294944" name="AutoShape 32"/>
            <p:cNvSpPr>
              <a:spLocks noChangeArrowheads="1"/>
            </p:cNvSpPr>
            <p:nvPr/>
          </p:nvSpPr>
          <p:spPr>
            <a:xfrm>
              <a:off x="340" y="2131"/>
              <a:ext cx="907" cy="907"/>
            </a:xfrm>
            <a:prstGeom prst="roundRect">
              <a:avLst>
                <a:gd name="adj" fmla="val 14222"/>
              </a:avLst>
            </a:prstGeom>
            <a:solidFill>
              <a:schemeClr val="bg2"/>
            </a:solidFill>
            <a:ln w="9525">
              <a:solidFill>
                <a:schemeClr val="bg1"/>
              </a:solidFill>
              <a:round/>
            </a:ln>
          </p:spPr>
          <p:txBody>
            <a:bodyPr wrap="none" anchor="ctr"/>
            <a:lstStyle/>
            <a:p>
              <a:pPr algn="ctr"/>
              <a:r>
                <a:rPr lang="en-US" sz="1200" smtClean="0">
                  <a:solidFill>
                    <a:schemeClr val="bg1"/>
                  </a:solidFill>
                </a:rPr>
                <a:t>Accrediting</a:t>
              </a:r>
            </a:p>
            <a:p>
              <a:pPr algn="ctr"/>
              <a:r>
                <a:rPr lang="en-US" sz="1200" smtClean="0">
                  <a:solidFill>
                    <a:schemeClr val="bg1"/>
                  </a:solidFill>
                </a:rPr>
                <a:t>Agency</a:t>
              </a:r>
            </a:p>
            <a:p>
              <a:pPr algn="ctr"/>
              <a:r>
                <a:rPr lang="en-US" sz="1200" smtClean="0">
                  <a:solidFill>
                    <a:schemeClr val="bg1"/>
                  </a:solidFill>
                </a:rPr>
                <a:t>Actions</a:t>
              </a:r>
              <a:endParaRPr lang="en-US" sz="1200">
                <a:solidFill>
                  <a:schemeClr val="bg1"/>
                </a:solidFill>
              </a:endParaRPr>
            </a:p>
          </p:txBody>
        </p:sp>
        <p:sp>
          <p:nvSpPr>
            <p:cNvPr id="294945" name="AutoShape 33"/>
            <p:cNvSpPr>
              <a:spLocks noChangeArrowheads="1"/>
            </p:cNvSpPr>
            <p:nvPr/>
          </p:nvSpPr>
          <p:spPr>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ln>
          </p:spPr>
          <p:txBody>
            <a:bodyPr wrap="none" anchor="ctr"/>
            <a:lstStyle/>
            <a:p>
              <a:endParaRPr lang="ru-RU"/>
            </a:p>
          </p:txBody>
        </p:sp>
      </p:grpSp>
      <p:grpSp>
        <p:nvGrpSpPr>
          <p:cNvPr id="10" name="Group 34"/>
          <p:cNvGrpSpPr/>
          <p:nvPr/>
        </p:nvGrpSpPr>
        <p:grpSpPr>
          <a:xfrm>
            <a:off x="2843213" y="4581525"/>
            <a:ext cx="1008062" cy="1008063"/>
            <a:chOff x="340" y="2131"/>
            <a:chExt cx="907" cy="907"/>
          </a:xfrm>
        </p:grpSpPr>
        <p:sp>
          <p:nvSpPr>
            <p:cNvPr id="294947" name="AutoShape 35"/>
            <p:cNvSpPr>
              <a:spLocks noChangeArrowheads="1"/>
            </p:cNvSpPr>
            <p:nvPr/>
          </p:nvSpPr>
          <p:spPr>
            <a:xfrm>
              <a:off x="340" y="2131"/>
              <a:ext cx="907" cy="907"/>
            </a:xfrm>
            <a:prstGeom prst="roundRect">
              <a:avLst>
                <a:gd name="adj" fmla="val 14222"/>
              </a:avLst>
            </a:prstGeom>
            <a:solidFill>
              <a:schemeClr val="accent2"/>
            </a:solidFill>
            <a:ln w="9525">
              <a:noFill/>
              <a:round/>
            </a:ln>
          </p:spPr>
          <p:txBody>
            <a:bodyPr wrap="none" anchor="ctr"/>
            <a:lstStyle/>
            <a:p>
              <a:pPr algn="ctr"/>
              <a:r>
                <a:rPr lang="en-US" sz="1100" smtClean="0">
                  <a:solidFill>
                    <a:schemeClr val="bg1"/>
                  </a:solidFill>
                </a:rPr>
                <a:t>Publicly-traded</a:t>
              </a:r>
            </a:p>
            <a:p>
              <a:pPr algn="ctr"/>
              <a:r>
                <a:rPr lang="en-US" sz="1100" smtClean="0">
                  <a:solidFill>
                    <a:schemeClr val="bg1"/>
                  </a:solidFill>
                </a:rPr>
                <a:t>Institutions</a:t>
              </a:r>
              <a:endParaRPr lang="en-US" sz="1100">
                <a:solidFill>
                  <a:schemeClr val="bg1"/>
                </a:solidFill>
              </a:endParaRPr>
            </a:p>
          </p:txBody>
        </p:sp>
        <p:sp>
          <p:nvSpPr>
            <p:cNvPr id="294948" name="AutoShape 36"/>
            <p:cNvSpPr>
              <a:spLocks noChangeArrowheads="1"/>
            </p:cNvSpPr>
            <p:nvPr/>
          </p:nvSpPr>
          <p:spPr>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ln>
          </p:spPr>
          <p:txBody>
            <a:bodyPr wrap="none" anchor="ctr"/>
            <a:lstStyle/>
            <a:p>
              <a:endParaRPr lang="ru-RU"/>
            </a:p>
          </p:txBody>
        </p:sp>
      </p:grpSp>
      <p:grpSp>
        <p:nvGrpSpPr>
          <p:cNvPr id="11" name="Group 37"/>
          <p:cNvGrpSpPr/>
          <p:nvPr/>
        </p:nvGrpSpPr>
        <p:grpSpPr>
          <a:xfrm>
            <a:off x="3924300" y="2420938"/>
            <a:ext cx="1008063" cy="1008062"/>
            <a:chOff x="340" y="2131"/>
            <a:chExt cx="907" cy="907"/>
          </a:xfrm>
        </p:grpSpPr>
        <p:sp>
          <p:nvSpPr>
            <p:cNvPr id="294950" name="AutoShape 38"/>
            <p:cNvSpPr>
              <a:spLocks noChangeArrowheads="1"/>
            </p:cNvSpPr>
            <p:nvPr/>
          </p:nvSpPr>
          <p:spPr>
            <a:xfrm>
              <a:off x="340" y="2131"/>
              <a:ext cx="907" cy="907"/>
            </a:xfrm>
            <a:prstGeom prst="roundRect">
              <a:avLst>
                <a:gd name="adj" fmla="val 14222"/>
              </a:avLst>
            </a:prstGeom>
            <a:solidFill>
              <a:schemeClr val="hlink"/>
            </a:solidFill>
            <a:ln w="9525">
              <a:noFill/>
              <a:round/>
            </a:ln>
          </p:spPr>
          <p:txBody>
            <a:bodyPr wrap="none" anchor="ctr"/>
            <a:lstStyle/>
            <a:p>
              <a:pPr algn="ctr"/>
              <a:r>
                <a:rPr lang="en-US" sz="1200" smtClean="0"/>
                <a:t>State</a:t>
              </a:r>
            </a:p>
            <a:p>
              <a:pPr algn="ctr"/>
              <a:r>
                <a:rPr lang="en-US" sz="1200" smtClean="0"/>
                <a:t>or</a:t>
              </a:r>
            </a:p>
            <a:p>
              <a:pPr algn="ctr"/>
              <a:r>
                <a:rPr lang="en-US" sz="1200" smtClean="0"/>
                <a:t>Federal</a:t>
              </a:r>
            </a:p>
            <a:p>
              <a:pPr algn="ctr"/>
              <a:r>
                <a:rPr lang="en-US" sz="1200" smtClean="0"/>
                <a:t>Actions</a:t>
              </a:r>
              <a:endParaRPr lang="en-US" sz="1200"/>
            </a:p>
          </p:txBody>
        </p:sp>
        <p:sp>
          <p:nvSpPr>
            <p:cNvPr id="294951" name="AutoShape 39"/>
            <p:cNvSpPr>
              <a:spLocks noChangeArrowheads="1"/>
            </p:cNvSpPr>
            <p:nvPr/>
          </p:nvSpPr>
          <p:spPr>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ln>
          </p:spPr>
          <p:txBody>
            <a:bodyPr wrap="none" anchor="ctr"/>
            <a:lstStyle/>
            <a:p>
              <a:endParaRPr lang="ru-RU"/>
            </a:p>
          </p:txBody>
        </p:sp>
      </p:grpSp>
      <p:grpSp>
        <p:nvGrpSpPr>
          <p:cNvPr id="12" name="Group 40"/>
          <p:cNvGrpSpPr/>
          <p:nvPr/>
        </p:nvGrpSpPr>
        <p:grpSpPr>
          <a:xfrm>
            <a:off x="3924300" y="3500438"/>
            <a:ext cx="1008063" cy="1008062"/>
            <a:chOff x="340" y="2131"/>
            <a:chExt cx="907" cy="907"/>
          </a:xfrm>
        </p:grpSpPr>
        <p:sp>
          <p:nvSpPr>
            <p:cNvPr id="294953" name="AutoShape 41"/>
            <p:cNvSpPr>
              <a:spLocks noChangeArrowheads="1"/>
            </p:cNvSpPr>
            <p:nvPr/>
          </p:nvSpPr>
          <p:spPr>
            <a:xfrm>
              <a:off x="340" y="2131"/>
              <a:ext cx="907" cy="907"/>
            </a:xfrm>
            <a:prstGeom prst="roundRect">
              <a:avLst>
                <a:gd name="adj" fmla="val 14222"/>
              </a:avLst>
            </a:prstGeom>
            <a:solidFill>
              <a:schemeClr val="accent2"/>
            </a:solidFill>
            <a:ln w="9525">
              <a:noFill/>
              <a:round/>
            </a:ln>
          </p:spPr>
          <p:txBody>
            <a:bodyPr wrap="none" anchor="ctr"/>
            <a:lstStyle/>
            <a:p>
              <a:pPr algn="ctr"/>
              <a:r>
                <a:rPr lang="en-US" sz="1200" smtClean="0">
                  <a:solidFill>
                    <a:schemeClr val="bg1"/>
                  </a:solidFill>
                </a:rPr>
                <a:t>Loan</a:t>
              </a:r>
            </a:p>
            <a:p>
              <a:pPr algn="ctr"/>
              <a:r>
                <a:rPr lang="en-US" sz="1200" smtClean="0">
                  <a:solidFill>
                    <a:schemeClr val="bg1"/>
                  </a:solidFill>
                </a:rPr>
                <a:t>Agreements</a:t>
              </a:r>
            </a:p>
            <a:p>
              <a:pPr algn="ctr"/>
              <a:r>
                <a:rPr lang="en-US" sz="1200" smtClean="0">
                  <a:solidFill>
                    <a:schemeClr val="bg1"/>
                  </a:solidFill>
                </a:rPr>
                <a:t>&amp;</a:t>
              </a:r>
            </a:p>
            <a:p>
              <a:pPr algn="ctr"/>
              <a:r>
                <a:rPr lang="en-US" sz="1200" smtClean="0">
                  <a:solidFill>
                    <a:schemeClr val="bg1"/>
                  </a:solidFill>
                </a:rPr>
                <a:t>Obligations</a:t>
              </a:r>
              <a:endParaRPr lang="en-US" sz="1200">
                <a:solidFill>
                  <a:schemeClr val="bg1"/>
                </a:solidFill>
              </a:endParaRPr>
            </a:p>
          </p:txBody>
        </p:sp>
        <p:sp>
          <p:nvSpPr>
            <p:cNvPr id="294954" name="AutoShape 42"/>
            <p:cNvSpPr>
              <a:spLocks noChangeArrowheads="1"/>
            </p:cNvSpPr>
            <p:nvPr/>
          </p:nvSpPr>
          <p:spPr>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ln>
          </p:spPr>
          <p:txBody>
            <a:bodyPr wrap="none" anchor="ctr"/>
            <a:lstStyle/>
            <a:p>
              <a:endParaRPr lang="ru-RU"/>
            </a:p>
          </p:txBody>
        </p:sp>
      </p:grpSp>
      <p:grpSp>
        <p:nvGrpSpPr>
          <p:cNvPr id="13" name="Group 43"/>
          <p:cNvGrpSpPr/>
          <p:nvPr/>
        </p:nvGrpSpPr>
        <p:grpSpPr>
          <a:xfrm>
            <a:off x="5003800" y="3500438"/>
            <a:ext cx="1008063" cy="1008062"/>
            <a:chOff x="340" y="2131"/>
            <a:chExt cx="907" cy="907"/>
          </a:xfrm>
        </p:grpSpPr>
        <p:sp>
          <p:nvSpPr>
            <p:cNvPr id="294956" name="AutoShape 44"/>
            <p:cNvSpPr>
              <a:spLocks noChangeArrowheads="1"/>
            </p:cNvSpPr>
            <p:nvPr/>
          </p:nvSpPr>
          <p:spPr>
            <a:xfrm>
              <a:off x="340" y="2131"/>
              <a:ext cx="907" cy="907"/>
            </a:xfrm>
            <a:prstGeom prst="roundRect">
              <a:avLst>
                <a:gd name="adj" fmla="val 14222"/>
              </a:avLst>
            </a:prstGeom>
            <a:solidFill>
              <a:schemeClr val="accent1"/>
            </a:solidFill>
            <a:ln w="9525">
              <a:noFill/>
              <a:round/>
            </a:ln>
          </p:spPr>
          <p:txBody>
            <a:bodyPr wrap="none" anchor="ctr"/>
            <a:lstStyle/>
            <a:p>
              <a:pPr algn="ctr"/>
              <a:r>
                <a:rPr lang="en-US" sz="1200" smtClean="0">
                  <a:solidFill>
                    <a:schemeClr val="bg1"/>
                  </a:solidFill>
                </a:rPr>
                <a:t>Non-Title IV</a:t>
              </a:r>
            </a:p>
            <a:p>
              <a:pPr algn="ctr"/>
              <a:r>
                <a:rPr lang="en-US" sz="1200" smtClean="0">
                  <a:solidFill>
                    <a:schemeClr val="bg1"/>
                  </a:solidFill>
                </a:rPr>
                <a:t>Revenue</a:t>
              </a:r>
            </a:p>
            <a:p>
              <a:pPr algn="ctr"/>
              <a:r>
                <a:rPr lang="en-US" sz="1200" smtClean="0">
                  <a:solidFill>
                    <a:schemeClr val="bg1"/>
                  </a:solidFill>
                </a:rPr>
                <a:t>(90/10)</a:t>
              </a:r>
              <a:endParaRPr lang="en-US" sz="1200">
                <a:solidFill>
                  <a:schemeClr val="bg1"/>
                </a:solidFill>
              </a:endParaRPr>
            </a:p>
          </p:txBody>
        </p:sp>
        <p:sp>
          <p:nvSpPr>
            <p:cNvPr id="294957" name="AutoShape 45"/>
            <p:cNvSpPr>
              <a:spLocks noChangeArrowheads="1"/>
            </p:cNvSpPr>
            <p:nvPr/>
          </p:nvSpPr>
          <p:spPr>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p:spPr>
          <p:txBody>
            <a:bodyPr wrap="none" anchor="ctr"/>
            <a:lstStyle/>
            <a:p>
              <a:endParaRPr lang="ru-RU"/>
            </a:p>
          </p:txBody>
        </p:sp>
      </p:grpSp>
      <p:grpSp>
        <p:nvGrpSpPr>
          <p:cNvPr id="14" name="Group 46"/>
          <p:cNvGrpSpPr/>
          <p:nvPr/>
        </p:nvGrpSpPr>
        <p:grpSpPr>
          <a:xfrm>
            <a:off x="3924300" y="4581525"/>
            <a:ext cx="1008063" cy="1008063"/>
            <a:chOff x="340" y="2131"/>
            <a:chExt cx="907" cy="907"/>
          </a:xfrm>
        </p:grpSpPr>
        <p:sp>
          <p:nvSpPr>
            <p:cNvPr id="294959" name="AutoShape 47"/>
            <p:cNvSpPr>
              <a:spLocks noChangeArrowheads="1"/>
            </p:cNvSpPr>
            <p:nvPr/>
          </p:nvSpPr>
          <p:spPr>
            <a:xfrm>
              <a:off x="340" y="2131"/>
              <a:ext cx="907" cy="907"/>
            </a:xfrm>
            <a:prstGeom prst="roundRect">
              <a:avLst>
                <a:gd name="adj" fmla="val 14222"/>
              </a:avLst>
            </a:prstGeom>
            <a:solidFill>
              <a:schemeClr val="bg2"/>
            </a:solidFill>
            <a:ln w="9525">
              <a:solidFill>
                <a:schemeClr val="bg1"/>
              </a:solidFill>
              <a:round/>
            </a:ln>
          </p:spPr>
          <p:txBody>
            <a:bodyPr wrap="none" anchor="ctr"/>
            <a:lstStyle/>
            <a:p>
              <a:pPr algn="ctr"/>
              <a:r>
                <a:rPr lang="en-US" sz="1200" smtClean="0">
                  <a:solidFill>
                    <a:schemeClr val="bg1"/>
                  </a:solidFill>
                </a:rPr>
                <a:t>Withdrawal</a:t>
              </a:r>
            </a:p>
            <a:p>
              <a:pPr algn="ctr"/>
              <a:r>
                <a:rPr lang="en-US" sz="1200" smtClean="0">
                  <a:solidFill>
                    <a:schemeClr val="bg1"/>
                  </a:solidFill>
                </a:rPr>
                <a:t>of</a:t>
              </a:r>
            </a:p>
            <a:p>
              <a:pPr algn="ctr"/>
              <a:r>
                <a:rPr lang="en-US" sz="1200" smtClean="0">
                  <a:solidFill>
                    <a:schemeClr val="bg1"/>
                  </a:solidFill>
                </a:rPr>
                <a:t>Owner’s </a:t>
              </a:r>
            </a:p>
            <a:p>
              <a:pPr algn="ctr"/>
              <a:r>
                <a:rPr lang="en-US" sz="1200" smtClean="0">
                  <a:solidFill>
                    <a:schemeClr val="bg1"/>
                  </a:solidFill>
                </a:rPr>
                <a:t>Equity</a:t>
              </a:r>
              <a:endParaRPr lang="en-US" sz="1200">
                <a:solidFill>
                  <a:schemeClr val="bg1"/>
                </a:solidFill>
              </a:endParaRPr>
            </a:p>
          </p:txBody>
        </p:sp>
        <p:sp>
          <p:nvSpPr>
            <p:cNvPr id="294960" name="AutoShape 48"/>
            <p:cNvSpPr>
              <a:spLocks noChangeArrowheads="1"/>
            </p:cNvSpPr>
            <p:nvPr/>
          </p:nvSpPr>
          <p:spPr>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ln>
          </p:spPr>
          <p:txBody>
            <a:bodyPr wrap="none" anchor="ctr"/>
            <a:lstStyle/>
            <a:p>
              <a:endParaRPr lang="ru-RU"/>
            </a:p>
          </p:txBody>
        </p:sp>
      </p:grpSp>
      <p:sp>
        <p:nvSpPr>
          <p:cNvPr id="50" name="Rectangle 2"/>
          <p:cNvSpPr txBox="1">
            <a:spLocks noChangeArrowheads="1"/>
          </p:cNvSpPr>
          <p:nvPr/>
        </p:nvSpPr>
        <p:spPr>
          <a:xfrm>
            <a:off x="590550" y="838200"/>
            <a:ext cx="7962900" cy="584200"/>
          </a:xfrm>
          <a:prstGeom prst="rect">
            <a:avLst/>
          </a:prstGeo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44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Borrower Defense to Repayment</a:t>
            </a:r>
            <a:endParaRPr kumimoji="0" lang="uk-UA" sz="4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Grp="1" noChangeArrowheads="1"/>
          </p:cNvSpPr>
          <p:nvPr>
            <p:ph idx="4294967295"/>
          </p:nvPr>
        </p:nvSpPr>
        <p:spPr>
          <a:xfrm>
            <a:off x="683568" y="1752600"/>
            <a:ext cx="7776864" cy="3456384"/>
          </a:xfrm>
        </p:spPr>
        <p:txBody>
          <a:bodyPr/>
          <a:lstStyle/>
          <a:p>
            <a:pPr marL="0" indent="0" algn="ctr">
              <a:buNone/>
            </a:pPr>
            <a:r>
              <a:rPr lang="fr-FR" smtClean="0">
                <a:solidFill>
                  <a:schemeClr val="accent2"/>
                </a:solidFill>
              </a:rPr>
              <a:t>Issue Paper 10:  Closed School Discharge</a:t>
            </a:r>
            <a:endParaRPr lang="en-US" b="1" smtClean="0">
              <a:solidFill>
                <a:schemeClr val="accent2"/>
              </a:solidFill>
            </a:endParaRPr>
          </a:p>
          <a:p>
            <a:pPr marL="0" indent="0">
              <a:buNone/>
            </a:pPr>
            <a:endParaRPr lang="en-US" sz="1600" b="1" smtClean="0">
              <a:solidFill>
                <a:schemeClr val="accent2"/>
              </a:solidFill>
            </a:endParaRPr>
          </a:p>
          <a:p>
            <a:pPr marL="0" indent="0">
              <a:buNone/>
            </a:pPr>
            <a:r>
              <a:rPr lang="en-US" sz="1600" b="1" smtClean="0">
                <a:solidFill>
                  <a:schemeClr val="accent2"/>
                </a:solidFill>
              </a:rPr>
              <a:t>Proposal:</a:t>
            </a:r>
          </a:p>
          <a:p>
            <a:pPr marL="0" indent="0">
              <a:buNone/>
            </a:pPr>
            <a:r>
              <a:rPr lang="en-US" sz="1400" smtClean="0"/>
              <a:t>There are concerns that borrowers are unaware of their possible eligibility for discharge because of a lack of outreach and information about available relief, or that borrowers are not informed by the closing school about the option for discharge alongside the ability to attend a teach-out.</a:t>
            </a:r>
          </a:p>
          <a:p>
            <a:pPr marL="0" indent="0">
              <a:buNone/>
            </a:pPr>
            <a:endParaRPr lang="en-US" sz="1600" smtClean="0"/>
          </a:p>
          <a:p>
            <a:pPr marL="0" indent="0">
              <a:buNone/>
            </a:pPr>
            <a:r>
              <a:rPr lang="en-US" sz="1600" b="1" smtClean="0">
                <a:solidFill>
                  <a:schemeClr val="accent2"/>
                </a:solidFill>
              </a:rPr>
              <a:t>Key Concept:</a:t>
            </a:r>
          </a:p>
          <a:p>
            <a:pPr marL="0" indent="0">
              <a:buNone/>
            </a:pPr>
            <a:r>
              <a:rPr lang="en-US" sz="1400" smtClean="0"/>
              <a:t>By amending the regulations to provide for more outreach, disclosure of a borrower’s options in a teach-out situation, and review by the Secretary of guaranty agency determinations, we hope to increase the uptake of borrowers who apply and receive a closed school discharge.</a:t>
            </a:r>
          </a:p>
          <a:p>
            <a:pPr marL="0" indent="0">
              <a:buNone/>
            </a:pPr>
            <a:endParaRPr lang="en-US" sz="1600" smtClean="0"/>
          </a:p>
          <a:p>
            <a:pPr marL="0" indent="0">
              <a:buNone/>
            </a:pPr>
            <a:endParaRPr lang="en-US" sz="1600" b="1" smtClean="0">
              <a:solidFill>
                <a:schemeClr val="bg2"/>
              </a:solidFill>
            </a:endParaRPr>
          </a:p>
          <a:p>
            <a:pPr marL="0" indent="0">
              <a:buNone/>
            </a:pPr>
            <a:endParaRPr lang="en-US" sz="1600" b="1">
              <a:solidFill>
                <a:schemeClr val="bg2"/>
              </a:solidFill>
            </a:endParaRPr>
          </a:p>
        </p:txBody>
      </p:sp>
      <p:sp>
        <p:nvSpPr>
          <p:cNvPr id="8" name="Rectangle 2"/>
          <p:cNvSpPr txBox="1">
            <a:spLocks noChangeArrowheads="1"/>
          </p:cNvSpPr>
          <p:nvPr/>
        </p:nvSpPr>
        <p:spPr>
          <a:xfrm>
            <a:off x="590550" y="838200"/>
            <a:ext cx="7962900" cy="584200"/>
          </a:xfrm>
          <a:prstGeom prst="rect">
            <a:avLst/>
          </a:prstGeom>
        </p:spPr>
        <p:txBody>
          <a:bodyPr>
            <a:noAutofit/>
          </a:bodyPr>
          <a:lstStyle/>
          <a:p>
            <a:pPr marL="0" marR="0" lvl="0" indent="0" algn="l" defTabSz="914400" rtl="0" eaLnBrk="1" fontAlgn="auto" latinLnBrk="0" hangingPunct="1">
              <a:lnSpc>
                <a:spcPct val="100000"/>
              </a:lnSpc>
              <a:spcBef>
                <a:spcPct val="0"/>
              </a:spcBef>
              <a:spcAft>
                <a:spcPct val="0"/>
              </a:spcAft>
              <a:buClrTx/>
              <a:buSzTx/>
              <a:buFontTx/>
              <a:buNone/>
            </a:pPr>
            <a:r>
              <a:rPr kumimoji="0" lang="en-US" sz="44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Borrower Defense to Repayment</a:t>
            </a:r>
            <a:endParaRPr kumimoji="0" lang="uk-UA" sz="44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pic>
        <p:nvPicPr>
          <p:cNvPr id="10"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1" name="TextBox 10"/>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416553403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866900" y="914400"/>
            <a:ext cx="5410200" cy="730250"/>
          </a:xfrm>
        </p:spPr>
        <p:txBody>
          <a:bodyPr>
            <a:noAutofit/>
          </a:bodyPr>
          <a:lstStyle/>
          <a:p>
            <a:r>
              <a:rPr lang="en-US" sz="4800" b="1" smtClean="0">
                <a:solidFill>
                  <a:schemeClr val="accent3"/>
                </a:solidFill>
                <a:effectLst>
                  <a:outerShdw blurRad="38100" dist="38100" dir="2700000" algn="tl">
                    <a:srgbClr val="000000">
                      <a:alpha val="43137"/>
                    </a:srgbClr>
                  </a:outerShdw>
                </a:effectLst>
              </a:rPr>
              <a:t>Gainful Employment</a:t>
            </a:r>
            <a:endParaRPr lang="uk-UA" sz="4800" b="1">
              <a:solidFill>
                <a:schemeClr val="accent3"/>
              </a:solidFill>
              <a:effectLst>
                <a:outerShdw blurRad="38100" dist="38100" dir="2700000" algn="tl">
                  <a:srgbClr val="000000">
                    <a:alpha val="43137"/>
                  </a:srgbClr>
                </a:outerShdw>
              </a:effectLst>
            </a:endParaRPr>
          </a:p>
        </p:txBody>
      </p:sp>
      <p:pic>
        <p:nvPicPr>
          <p:cNvPr id="11266" name="Picture 2" descr="http://www.marketdrivenedu.com/wp-content/uploads/2015/06/gainful-emplyment.jpg"/>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2252055" y="2133600"/>
            <a:ext cx="4639891" cy="37490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66046" y="1676400"/>
            <a:ext cx="3411908" cy="523220"/>
          </a:xfrm>
          <a:prstGeom prst="rect">
            <a:avLst/>
          </a:prstGeom>
          <a:noFill/>
        </p:spPr>
        <p:txBody>
          <a:bodyPr wrap="square" rtlCol="0">
            <a:spAutoFit/>
          </a:bodyPr>
          <a:lstStyle/>
          <a:p>
            <a:r>
              <a:rPr lang="en-US" sz="2800" smtClean="0">
                <a:solidFill>
                  <a:schemeClr val="bg2"/>
                </a:solidFill>
              </a:rPr>
              <a:t>Gainful Employment   </a:t>
            </a:r>
            <a:endParaRPr lang="en-US" sz="2800">
              <a:solidFill>
                <a:schemeClr val="bg2"/>
              </a:solidFill>
            </a:endParaRPr>
          </a:p>
        </p:txBody>
      </p:sp>
    </p:spTree>
    <p:extLst>
      <p:ext uri="{BB962C8B-B14F-4D97-AF65-F5344CB8AC3E}">
        <p14:creationId xmlns:p14="http://schemas.microsoft.com/office/powerpoint/2010/main" val="10857616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53000" y="4186015"/>
            <a:ext cx="2133600"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b="1">
                <a:solidFill>
                  <a:schemeClr val="tx1"/>
                </a:solidFill>
                <a:latin typeface="Times New Roman" panose="02020603050405020304" pitchFamily="18" charset="0"/>
                <a:cs typeface="Times New Roman" panose="02020603050405020304" pitchFamily="18" charset="0"/>
              </a:rPr>
              <a:t>RELEASE FINAL DEBT-TO-EARNINGS RATES TO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a:solidFill>
                  <a:srgbClr val="FF0000"/>
                </a:solidFill>
                <a:latin typeface="Times New Roman" panose="02020603050405020304" pitchFamily="18" charset="0"/>
                <a:cs typeface="Times New Roman" panose="02020603050405020304" pitchFamily="18" charset="0"/>
              </a:rPr>
              <a:t>WINTER </a:t>
            </a:r>
            <a:r>
              <a:rPr lang="en-US" sz="1000" smtClean="0">
                <a:solidFill>
                  <a:srgbClr val="FF0000"/>
                </a:solidFill>
                <a:latin typeface="Times New Roman" panose="02020603050405020304" pitchFamily="18" charset="0"/>
                <a:cs typeface="Times New Roman" panose="02020603050405020304" pitchFamily="18" charset="0"/>
              </a:rPr>
              <a:t>2016</a:t>
            </a:r>
          </a:p>
          <a:p>
            <a:pPr algn="ctr" eaLnBrk="1" hangingPunct="1"/>
            <a:r>
              <a:rPr lang="en-US" sz="1000" b="1" smtClean="0">
                <a:solidFill>
                  <a:srgbClr val="FF0000"/>
                </a:solidFill>
                <a:latin typeface="Times New Roman" panose="02020603050405020304" pitchFamily="18" charset="0"/>
                <a:cs typeface="Times New Roman" panose="02020603050405020304" pitchFamily="18" charset="0"/>
              </a:rPr>
              <a:t>(December 2016 – March 2017)</a:t>
            </a:r>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p:txBody>
      </p:sp>
      <p:sp>
        <p:nvSpPr>
          <p:cNvPr id="22531" name="Title 1"/>
          <p:cNvSpPr>
            <a:spLocks noGrp="1"/>
          </p:cNvSpPr>
          <p:nvPr>
            <p:ph type="title"/>
          </p:nvPr>
        </p:nvSpPr>
        <p:spPr>
          <a:xfrm>
            <a:off x="239713" y="381001"/>
            <a:ext cx="49387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90000"/>
          </a:bodyPr>
          <a:lstStyle/>
          <a:p>
            <a:pPr marL="342900" indent="-342900"/>
            <a:r>
              <a:rPr lang="en-US" altLang="en-US" sz="3200" b="1" smtClean="0">
                <a:solidFill>
                  <a:schemeClr val="tx1"/>
                </a:solidFill>
                <a:latin typeface="Calibri" pitchFamily="34" charset="0"/>
                <a:cs typeface="Arial" charset="0"/>
              </a:rPr>
              <a:t/>
            </a:r>
            <a:br>
              <a:rPr lang="en-US" altLang="en-US" sz="3200" b="1" smtClean="0">
                <a:solidFill>
                  <a:schemeClr val="tx1"/>
                </a:solidFill>
                <a:latin typeface="Calibri" pitchFamily="34" charset="0"/>
                <a:cs typeface="Arial" charset="0"/>
              </a:rPr>
            </a:br>
            <a:endParaRPr lang="en-US" altLang="en-US" sz="3200" b="1" smtClean="0">
              <a:solidFill>
                <a:schemeClr val="tx1"/>
              </a:solidFill>
              <a:latin typeface="Calibri" pitchFamily="34" charset="0"/>
              <a:cs typeface="Arial" charset="0"/>
            </a:endParaRPr>
          </a:p>
        </p:txBody>
      </p:sp>
      <p:sp>
        <p:nvSpPr>
          <p:cNvPr id="22533" name="Title 1"/>
          <p:cNvSpPr txBox="1"/>
          <p:nvPr/>
        </p:nvSpPr>
        <p:spPr>
          <a:xfrm>
            <a:off x="800101" y="762000"/>
            <a:ext cx="7543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4000" b="1" smtClean="0">
                <a:solidFill>
                  <a:schemeClr val="accent3"/>
                </a:solidFill>
                <a:effectLst>
                  <a:outerShdw blurRad="38100" dist="38100" dir="2700000" algn="tl">
                    <a:srgbClr val="000000">
                      <a:alpha val="43137"/>
                    </a:srgbClr>
                  </a:outerShdw>
                </a:effectLst>
                <a:latin typeface="Albertus MT Lt"/>
              </a:rPr>
              <a:t>Gainful Employment Timeline</a:t>
            </a:r>
            <a:endParaRPr lang="en-US" altLang="en-US" sz="4000" b="1">
              <a:solidFill>
                <a:schemeClr val="accent3"/>
              </a:solidFill>
              <a:effectLst>
                <a:outerShdw blurRad="38100" dist="38100" dir="2700000" algn="tl">
                  <a:srgbClr val="000000">
                    <a:alpha val="43137"/>
                  </a:srgbClr>
                </a:outerShdw>
              </a:effectLst>
              <a:latin typeface="Albertus MT Lt"/>
            </a:endParaRPr>
          </a:p>
        </p:txBody>
      </p:sp>
      <p:sp>
        <p:nvSpPr>
          <p:cNvPr id="9" name="Rounded Rectangle 8"/>
          <p:cNvSpPr/>
          <p:nvPr/>
        </p:nvSpPr>
        <p:spPr>
          <a:xfrm>
            <a:off x="503237" y="2362200"/>
            <a:ext cx="1554163" cy="1708151"/>
          </a:xfrm>
          <a:prstGeom prst="roundRect">
            <a:avLst/>
          </a:prstGeom>
          <a:solidFill>
            <a:schemeClr val="bg1"/>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REPORTING</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b="1">
                <a:solidFill>
                  <a:schemeClr val="tx1"/>
                </a:solidFill>
                <a:latin typeface="Times New Roman" panose="02020603050405020304" pitchFamily="18" charset="0"/>
                <a:cs typeface="Times New Roman" panose="02020603050405020304" pitchFamily="18" charset="0"/>
              </a:rPr>
              <a:t>JUL 31, 2015 </a:t>
            </a:r>
          </a:p>
          <a:p>
            <a:pPr algn="ctr" eaLnBrk="1" hangingPunct="1"/>
            <a:r>
              <a:rPr lang="en-US" sz="1000">
                <a:solidFill>
                  <a:schemeClr val="tx1"/>
                </a:solidFill>
                <a:latin typeface="Times New Roman" panose="02020603050405020304" pitchFamily="18" charset="0"/>
                <a:cs typeface="Times New Roman" panose="02020603050405020304" pitchFamily="18" charset="0"/>
              </a:rPr>
              <a:t>(For 2008/09 to 2013/14 Data)</a:t>
            </a:r>
          </a:p>
          <a:p>
            <a:pPr algn="ctr" eaLnBrk="1" hangingPunct="1"/>
            <a:endParaRPr lang="en-US" sz="1000">
              <a:solidFill>
                <a:schemeClr val="tx1"/>
              </a:solidFill>
              <a:latin typeface="Times New Roman" panose="02020603050405020304" pitchFamily="18" charset="0"/>
              <a:cs typeface="Times New Roman" panose="02020603050405020304" pitchFamily="18" charset="0"/>
            </a:endParaRPr>
          </a:p>
          <a:p>
            <a:pPr algn="ctr" eaLnBrk="1" hangingPunct="1"/>
            <a:r>
              <a:rPr lang="en-US" sz="1000" b="1">
                <a:solidFill>
                  <a:schemeClr val="tx1"/>
                </a:solidFill>
                <a:latin typeface="Times New Roman" panose="02020603050405020304" pitchFamily="18" charset="0"/>
                <a:cs typeface="Times New Roman" panose="02020603050405020304" pitchFamily="18" charset="0"/>
              </a:rPr>
              <a:t>OCT 01, 2015 </a:t>
            </a:r>
          </a:p>
          <a:p>
            <a:pPr algn="ctr" eaLnBrk="1" hangingPunct="1"/>
            <a:r>
              <a:rPr lang="en-US" sz="1000">
                <a:solidFill>
                  <a:schemeClr val="tx1"/>
                </a:solidFill>
                <a:latin typeface="Times New Roman" panose="02020603050405020304" pitchFamily="18" charset="0"/>
                <a:cs typeface="Times New Roman" panose="02020603050405020304" pitchFamily="18" charset="0"/>
              </a:rPr>
              <a:t>(For 2014/15 Data)</a:t>
            </a:r>
          </a:p>
        </p:txBody>
      </p:sp>
      <p:sp>
        <p:nvSpPr>
          <p:cNvPr id="10" name="Rounded Rectangle 9"/>
          <p:cNvSpPr/>
          <p:nvPr/>
        </p:nvSpPr>
        <p:spPr>
          <a:xfrm>
            <a:off x="4571999" y="2603452"/>
            <a:ext cx="1828800"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COMPLETERS LIST CHALLENGES DUE FROM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a:solidFill>
                  <a:schemeClr val="tx1"/>
                </a:solidFill>
                <a:latin typeface="Times New Roman" panose="02020603050405020304" pitchFamily="18" charset="0"/>
                <a:cs typeface="Times New Roman" panose="02020603050405020304" pitchFamily="18" charset="0"/>
              </a:rPr>
              <a:t>45 DAYS LATER</a:t>
            </a:r>
          </a:p>
        </p:txBody>
      </p:sp>
      <p:sp>
        <p:nvSpPr>
          <p:cNvPr id="11" name="Rounded Rectangle 10"/>
          <p:cNvSpPr/>
          <p:nvPr/>
        </p:nvSpPr>
        <p:spPr>
          <a:xfrm>
            <a:off x="6775054" y="2583899"/>
            <a:ext cx="1828800" cy="1219200"/>
          </a:xfrm>
          <a:prstGeom prst="roundRect">
            <a:avLst>
              <a:gd name="adj" fmla="val 20922"/>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DRAFT </a:t>
            </a:r>
            <a:r>
              <a:rPr lang="en-US" sz="1000" b="1" smtClean="0">
                <a:solidFill>
                  <a:schemeClr val="tx1"/>
                </a:solidFill>
                <a:latin typeface="Times New Roman" panose="02020603050405020304" pitchFamily="18" charset="0"/>
                <a:cs typeface="Times New Roman" panose="02020603050405020304" pitchFamily="18" charset="0"/>
              </a:rPr>
              <a:t>DEBT-TO-EARNINGS </a:t>
            </a:r>
            <a:r>
              <a:rPr lang="en-US" sz="1000" b="1">
                <a:solidFill>
                  <a:schemeClr val="tx1"/>
                </a:solidFill>
                <a:latin typeface="Times New Roman" panose="02020603050405020304" pitchFamily="18" charset="0"/>
                <a:cs typeface="Times New Roman" panose="02020603050405020304" pitchFamily="18" charset="0"/>
              </a:rPr>
              <a:t>RATES TO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a:solidFill>
                  <a:schemeClr val="tx1"/>
                </a:solidFill>
                <a:latin typeface="Times New Roman" panose="02020603050405020304" pitchFamily="18" charset="0"/>
                <a:cs typeface="Times New Roman" panose="02020603050405020304" pitchFamily="18" charset="0"/>
              </a:rPr>
              <a:t>SUMMER 2016</a:t>
            </a:r>
          </a:p>
        </p:txBody>
      </p:sp>
      <p:sp>
        <p:nvSpPr>
          <p:cNvPr id="12" name="Rounded Rectangle 11"/>
          <p:cNvSpPr/>
          <p:nvPr/>
        </p:nvSpPr>
        <p:spPr>
          <a:xfrm>
            <a:off x="1670036" y="4191000"/>
            <a:ext cx="2259012"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DRAFT DEBT-TO-EARNINGS RATES CHALLENGES DUE FROM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a:solidFill>
                  <a:schemeClr val="tx1"/>
                </a:solidFill>
                <a:latin typeface="Times New Roman" panose="02020603050405020304" pitchFamily="18" charset="0"/>
                <a:cs typeface="Times New Roman" panose="02020603050405020304" pitchFamily="18" charset="0"/>
              </a:rPr>
              <a:t>45 DAYS LATER</a:t>
            </a:r>
          </a:p>
        </p:txBody>
      </p:sp>
      <p:cxnSp>
        <p:nvCxnSpPr>
          <p:cNvPr id="14" name="Straight Arrow Connector 13"/>
          <p:cNvCxnSpPr>
            <a:stCxn id="17" idx="3"/>
            <a:endCxn id="10" idx="1"/>
          </p:cNvCxnSpPr>
          <p:nvPr/>
        </p:nvCxnSpPr>
        <p:spPr>
          <a:xfrm>
            <a:off x="4167834" y="3213052"/>
            <a:ext cx="404165" cy="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89454" y="3822652"/>
            <a:ext cx="0" cy="139748"/>
          </a:xfrm>
          <a:prstGeom prst="line">
            <a:avLst/>
          </a:prstGeom>
          <a:ln w="2857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32100" y="3962400"/>
            <a:ext cx="4857354" cy="0"/>
          </a:xfrm>
          <a:prstGeom prst="line">
            <a:avLst/>
          </a:prstGeom>
          <a:ln w="2857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339034" y="2603452"/>
            <a:ext cx="1828800"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COMPLETERS LIST TO INSTITUTIONS</a:t>
            </a:r>
          </a:p>
          <a:p>
            <a:pPr algn="ctr" eaLnBrk="1" hangingPunct="1"/>
            <a:r>
              <a:rPr lang="en-US" sz="1000" b="1">
                <a:solidFill>
                  <a:schemeClr val="tx1"/>
                </a:solidFill>
                <a:latin typeface="Times New Roman" panose="02020603050405020304" pitchFamily="18" charset="0"/>
                <a:cs typeface="Times New Roman" panose="02020603050405020304" pitchFamily="18" charset="0"/>
              </a:rPr>
              <a:t>	</a:t>
            </a:r>
            <a:endParaRPr lang="en-US" sz="1000">
              <a:solidFill>
                <a:schemeClr val="tx1"/>
              </a:solidFill>
              <a:latin typeface="Times New Roman" panose="02020603050405020304" pitchFamily="18" charset="0"/>
              <a:cs typeface="Times New Roman" panose="02020603050405020304" pitchFamily="18" charset="0"/>
            </a:endParaRP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SPRING 2016</a:t>
            </a:r>
          </a:p>
          <a:p>
            <a:pPr algn="ctr" eaLnBrk="1" hangingPunct="1"/>
            <a:r>
              <a:rPr lang="en-US" sz="1000" b="1" smtClean="0">
                <a:solidFill>
                  <a:srgbClr val="FF0000"/>
                </a:solidFill>
                <a:latin typeface="Times New Roman" panose="02020603050405020304" pitchFamily="18" charset="0"/>
                <a:cs typeface="Times New Roman" panose="02020603050405020304" pitchFamily="18" charset="0"/>
              </a:rPr>
              <a:t>(March –June 2016)</a:t>
            </a:r>
            <a:endParaRPr lang="en-US" sz="1000" b="1">
              <a:solidFill>
                <a:srgbClr val="FF000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2832100" y="3962400"/>
            <a:ext cx="0" cy="22860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flipV="1">
            <a:off x="3929048" y="4795615"/>
            <a:ext cx="1023952" cy="4985"/>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310157" y="2165018"/>
            <a:ext cx="8523685" cy="3484695"/>
          </a:xfrm>
          <a:prstGeom prst="roundRect">
            <a:avLst/>
          </a:prstGeom>
          <a:noFill/>
          <a:ln w="9525" cap="flat" algn="ctr">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p>
        </p:txBody>
      </p:sp>
      <p:cxnSp>
        <p:nvCxnSpPr>
          <p:cNvPr id="41" name="Straight Arrow Connector 40"/>
          <p:cNvCxnSpPr/>
          <p:nvPr/>
        </p:nvCxnSpPr>
        <p:spPr>
          <a:xfrm>
            <a:off x="2064396" y="3202211"/>
            <a:ext cx="274638" cy="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00799" y="3183362"/>
            <a:ext cx="404165" cy="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053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53000" y="4186015"/>
            <a:ext cx="2133600"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b="1">
                <a:solidFill>
                  <a:schemeClr val="tx1"/>
                </a:solidFill>
                <a:latin typeface="Times New Roman" panose="02020603050405020304" pitchFamily="18" charset="0"/>
                <a:cs typeface="Times New Roman" panose="02020603050405020304" pitchFamily="18" charset="0"/>
              </a:rPr>
              <a:t>RELEASE FINAL DEBT-TO-EARNINGS RATES TO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JANUARY 2017</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p:txBody>
      </p:sp>
      <p:sp>
        <p:nvSpPr>
          <p:cNvPr id="22531" name="Title 1"/>
          <p:cNvSpPr>
            <a:spLocks noGrp="1"/>
          </p:cNvSpPr>
          <p:nvPr>
            <p:ph type="title"/>
          </p:nvPr>
        </p:nvSpPr>
        <p:spPr>
          <a:xfrm>
            <a:off x="239713" y="381001"/>
            <a:ext cx="4938712"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90000"/>
          </a:bodyPr>
          <a:lstStyle/>
          <a:p>
            <a:pPr marL="342900" indent="-342900"/>
            <a:r>
              <a:rPr lang="en-US" altLang="en-US" sz="3200" b="1" smtClean="0">
                <a:solidFill>
                  <a:schemeClr val="tx1"/>
                </a:solidFill>
                <a:latin typeface="Calibri" pitchFamily="34" charset="0"/>
                <a:cs typeface="Arial" charset="0"/>
              </a:rPr>
              <a:t/>
            </a:r>
            <a:br>
              <a:rPr lang="en-US" altLang="en-US" sz="3200" b="1" smtClean="0">
                <a:solidFill>
                  <a:schemeClr val="tx1"/>
                </a:solidFill>
                <a:latin typeface="Calibri" pitchFamily="34" charset="0"/>
                <a:cs typeface="Arial" charset="0"/>
              </a:rPr>
            </a:br>
            <a:endParaRPr lang="en-US" altLang="en-US" sz="3200" b="1" smtClean="0">
              <a:solidFill>
                <a:schemeClr val="tx1"/>
              </a:solidFill>
              <a:latin typeface="Calibri" pitchFamily="34" charset="0"/>
              <a:cs typeface="Arial" charset="0"/>
            </a:endParaRPr>
          </a:p>
        </p:txBody>
      </p:sp>
      <p:sp>
        <p:nvSpPr>
          <p:cNvPr id="22533" name="Title 1"/>
          <p:cNvSpPr txBox="1"/>
          <p:nvPr/>
        </p:nvSpPr>
        <p:spPr>
          <a:xfrm>
            <a:off x="838200" y="609600"/>
            <a:ext cx="7543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b="1" smtClean="0">
                <a:solidFill>
                  <a:srgbClr val="C00000"/>
                </a:solidFill>
                <a:effectLst>
                  <a:outerShdw blurRad="38100" dist="38100" dir="2700000" algn="tl">
                    <a:srgbClr val="000000">
                      <a:alpha val="43137"/>
                    </a:srgbClr>
                  </a:outerShdw>
                </a:effectLst>
                <a:latin typeface="Albertus MT Lt"/>
              </a:rPr>
              <a:t>UPDATED</a:t>
            </a:r>
          </a:p>
          <a:p>
            <a:pPr algn="ctr" eaLnBrk="1" hangingPunct="1"/>
            <a:r>
              <a:rPr lang="en-US" altLang="en-US" sz="4000" b="1" smtClean="0">
                <a:solidFill>
                  <a:schemeClr val="accent3"/>
                </a:solidFill>
                <a:effectLst>
                  <a:outerShdw blurRad="38100" dist="38100" dir="2700000" algn="tl">
                    <a:srgbClr val="000000">
                      <a:alpha val="43137"/>
                    </a:srgbClr>
                  </a:outerShdw>
                </a:effectLst>
                <a:latin typeface="Albertus MT Lt"/>
              </a:rPr>
              <a:t>Gainful Employment Timeline</a:t>
            </a:r>
            <a:endParaRPr lang="en-US" altLang="en-US" sz="4000" b="1">
              <a:solidFill>
                <a:schemeClr val="accent3"/>
              </a:solidFill>
              <a:effectLst>
                <a:outerShdw blurRad="38100" dist="38100" dir="2700000" algn="tl">
                  <a:srgbClr val="000000">
                    <a:alpha val="43137"/>
                  </a:srgbClr>
                </a:outerShdw>
              </a:effectLst>
              <a:latin typeface="Albertus MT Lt"/>
            </a:endParaRPr>
          </a:p>
        </p:txBody>
      </p:sp>
      <p:sp>
        <p:nvSpPr>
          <p:cNvPr id="9" name="Rounded Rectangle 8"/>
          <p:cNvSpPr/>
          <p:nvPr/>
        </p:nvSpPr>
        <p:spPr>
          <a:xfrm>
            <a:off x="503237" y="2362200"/>
            <a:ext cx="1554163" cy="1708151"/>
          </a:xfrm>
          <a:prstGeom prst="roundRect">
            <a:avLst/>
          </a:prstGeom>
          <a:solidFill>
            <a:schemeClr val="bg1"/>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REPORTING</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b="1">
                <a:solidFill>
                  <a:schemeClr val="tx1"/>
                </a:solidFill>
                <a:latin typeface="Times New Roman" panose="02020603050405020304" pitchFamily="18" charset="0"/>
                <a:cs typeface="Times New Roman" panose="02020603050405020304" pitchFamily="18" charset="0"/>
              </a:rPr>
              <a:t>JUL 31, 2015 </a:t>
            </a:r>
          </a:p>
          <a:p>
            <a:pPr algn="ctr" eaLnBrk="1" hangingPunct="1"/>
            <a:r>
              <a:rPr lang="en-US" sz="1000">
                <a:solidFill>
                  <a:schemeClr val="tx1"/>
                </a:solidFill>
                <a:latin typeface="Times New Roman" panose="02020603050405020304" pitchFamily="18" charset="0"/>
                <a:cs typeface="Times New Roman" panose="02020603050405020304" pitchFamily="18" charset="0"/>
              </a:rPr>
              <a:t>(For 2008/09 to 2013/14 Data)</a:t>
            </a:r>
          </a:p>
          <a:p>
            <a:pPr algn="ctr" eaLnBrk="1" hangingPunct="1"/>
            <a:endParaRPr lang="en-US" sz="1000">
              <a:solidFill>
                <a:schemeClr val="tx1"/>
              </a:solidFill>
              <a:latin typeface="Times New Roman" panose="02020603050405020304" pitchFamily="18" charset="0"/>
              <a:cs typeface="Times New Roman" panose="02020603050405020304" pitchFamily="18" charset="0"/>
            </a:endParaRPr>
          </a:p>
          <a:p>
            <a:pPr algn="ctr" eaLnBrk="1" hangingPunct="1"/>
            <a:r>
              <a:rPr lang="en-US" sz="1000" b="1">
                <a:solidFill>
                  <a:schemeClr val="tx1"/>
                </a:solidFill>
                <a:latin typeface="Times New Roman" panose="02020603050405020304" pitchFamily="18" charset="0"/>
                <a:cs typeface="Times New Roman" panose="02020603050405020304" pitchFamily="18" charset="0"/>
              </a:rPr>
              <a:t>OCT 01, 2015 </a:t>
            </a:r>
          </a:p>
          <a:p>
            <a:pPr algn="ctr" eaLnBrk="1" hangingPunct="1"/>
            <a:r>
              <a:rPr lang="en-US" sz="1000">
                <a:solidFill>
                  <a:schemeClr val="tx1"/>
                </a:solidFill>
                <a:latin typeface="Times New Roman" panose="02020603050405020304" pitchFamily="18" charset="0"/>
                <a:cs typeface="Times New Roman" panose="02020603050405020304" pitchFamily="18" charset="0"/>
              </a:rPr>
              <a:t>(For 2014/15 Data)</a:t>
            </a:r>
          </a:p>
        </p:txBody>
      </p:sp>
      <p:sp>
        <p:nvSpPr>
          <p:cNvPr id="10" name="Rounded Rectangle 9"/>
          <p:cNvSpPr/>
          <p:nvPr/>
        </p:nvSpPr>
        <p:spPr>
          <a:xfrm>
            <a:off x="4571999" y="2603452"/>
            <a:ext cx="1828800"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COMPLETERS LIST CHALLENGES DUE FROM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(45 Day Challenge Period)</a:t>
            </a: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AUGUST 2016</a:t>
            </a:r>
            <a:endParaRPr lang="en-US" sz="100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6775054" y="2583899"/>
            <a:ext cx="1828800" cy="1219200"/>
          </a:xfrm>
          <a:prstGeom prst="roundRect">
            <a:avLst>
              <a:gd name="adj" fmla="val 20922"/>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DRAFT </a:t>
            </a:r>
            <a:r>
              <a:rPr lang="en-US" sz="1000" b="1" smtClean="0">
                <a:solidFill>
                  <a:schemeClr val="tx1"/>
                </a:solidFill>
                <a:latin typeface="Times New Roman" panose="02020603050405020304" pitchFamily="18" charset="0"/>
                <a:cs typeface="Times New Roman" panose="02020603050405020304" pitchFamily="18" charset="0"/>
              </a:rPr>
              <a:t>DEBT-TO-EARNINGS </a:t>
            </a:r>
            <a:r>
              <a:rPr lang="en-US" sz="1000" b="1">
                <a:solidFill>
                  <a:schemeClr val="tx1"/>
                </a:solidFill>
                <a:latin typeface="Times New Roman" panose="02020603050405020304" pitchFamily="18" charset="0"/>
                <a:cs typeface="Times New Roman" panose="02020603050405020304" pitchFamily="18" charset="0"/>
              </a:rPr>
              <a:t>RATES TO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NOVEMBER 2016</a:t>
            </a:r>
            <a:endParaRPr lang="en-US" sz="1000">
              <a:solidFill>
                <a:srgbClr val="FF00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670036" y="4191000"/>
            <a:ext cx="2259012"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DRAFT DEBT-TO-EARNINGS RATES CHALLENGES DUE FROM INSTITUTIONS</a:t>
            </a:r>
          </a:p>
          <a:p>
            <a:pPr algn="ctr" eaLnBrk="1" hangingPunct="1"/>
            <a:endParaRPr lang="en-US" sz="1000" b="1">
              <a:solidFill>
                <a:schemeClr val="tx1"/>
              </a:solidFill>
              <a:latin typeface="Times New Roman" panose="02020603050405020304" pitchFamily="18" charset="0"/>
              <a:cs typeface="Times New Roman" panose="02020603050405020304" pitchFamily="18" charset="0"/>
            </a:endParaRP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(45 Day Challenge Period)</a:t>
            </a: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DECEMBER 2016</a:t>
            </a:r>
            <a:endParaRPr lang="en-US" sz="1000">
              <a:solidFill>
                <a:srgbClr val="FF0000"/>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7" idx="3"/>
            <a:endCxn id="10" idx="1"/>
          </p:cNvCxnSpPr>
          <p:nvPr/>
        </p:nvCxnSpPr>
        <p:spPr>
          <a:xfrm>
            <a:off x="4167834" y="3213052"/>
            <a:ext cx="404165" cy="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89454" y="3822652"/>
            <a:ext cx="0" cy="139748"/>
          </a:xfrm>
          <a:prstGeom prst="line">
            <a:avLst/>
          </a:prstGeom>
          <a:ln w="2857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32100" y="3962400"/>
            <a:ext cx="4857354" cy="0"/>
          </a:xfrm>
          <a:prstGeom prst="line">
            <a:avLst/>
          </a:prstGeom>
          <a:ln w="2857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339034" y="2603452"/>
            <a:ext cx="1828800" cy="1219200"/>
          </a:xfrm>
          <a:prstGeom prst="roundRect">
            <a:avLst/>
          </a:prstGeom>
          <a:solidFill>
            <a:schemeClr val="bg1">
              <a:lumMod val="85000"/>
            </a:schemeClr>
          </a:solidFill>
          <a:ln w="254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1000" b="1">
                <a:solidFill>
                  <a:schemeClr val="tx1"/>
                </a:solidFill>
                <a:latin typeface="Times New Roman" panose="02020603050405020304" pitchFamily="18" charset="0"/>
                <a:cs typeface="Times New Roman" panose="02020603050405020304" pitchFamily="18" charset="0"/>
              </a:rPr>
              <a:t>COMPLETERS LIST TO INSTITUTIONS</a:t>
            </a:r>
          </a:p>
          <a:p>
            <a:pPr algn="ctr" eaLnBrk="1" hangingPunct="1"/>
            <a:r>
              <a:rPr lang="en-US" sz="1000" b="1">
                <a:solidFill>
                  <a:schemeClr val="tx1"/>
                </a:solidFill>
                <a:latin typeface="Times New Roman" panose="02020603050405020304" pitchFamily="18" charset="0"/>
                <a:cs typeface="Times New Roman" panose="02020603050405020304" pitchFamily="18" charset="0"/>
              </a:rPr>
              <a:t>	</a:t>
            </a:r>
            <a:endParaRPr lang="en-US" sz="1000">
              <a:solidFill>
                <a:schemeClr val="tx1"/>
              </a:solidFill>
              <a:latin typeface="Times New Roman" panose="02020603050405020304" pitchFamily="18" charset="0"/>
              <a:cs typeface="Times New Roman" panose="02020603050405020304" pitchFamily="18" charset="0"/>
            </a:endParaRPr>
          </a:p>
          <a:p>
            <a:pPr algn="ctr" eaLnBrk="1" hangingPunct="1"/>
            <a:r>
              <a:rPr lang="en-US" sz="1000" smtClean="0">
                <a:solidFill>
                  <a:srgbClr val="FF0000"/>
                </a:solidFill>
                <a:latin typeface="Times New Roman" panose="02020603050405020304" pitchFamily="18" charset="0"/>
                <a:cs typeface="Times New Roman" panose="02020603050405020304" pitchFamily="18" charset="0"/>
              </a:rPr>
              <a:t>JUNE 2016</a:t>
            </a:r>
          </a:p>
        </p:txBody>
      </p:sp>
      <p:cxnSp>
        <p:nvCxnSpPr>
          <p:cNvPr id="20" name="Straight Arrow Connector 19"/>
          <p:cNvCxnSpPr/>
          <p:nvPr/>
        </p:nvCxnSpPr>
        <p:spPr>
          <a:xfrm>
            <a:off x="2832100" y="3962400"/>
            <a:ext cx="0" cy="22860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flipV="1">
            <a:off x="3929048" y="4795615"/>
            <a:ext cx="1023952" cy="4985"/>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310157" y="2165018"/>
            <a:ext cx="8523685" cy="3484695"/>
          </a:xfrm>
          <a:prstGeom prst="roundRect">
            <a:avLst/>
          </a:prstGeom>
          <a:noFill/>
          <a:ln w="9525" cap="flat" algn="ctr">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p>
        </p:txBody>
      </p:sp>
      <p:cxnSp>
        <p:nvCxnSpPr>
          <p:cNvPr id="41" name="Straight Arrow Connector 40"/>
          <p:cNvCxnSpPr/>
          <p:nvPr/>
        </p:nvCxnSpPr>
        <p:spPr>
          <a:xfrm>
            <a:off x="2064396" y="3202211"/>
            <a:ext cx="274638" cy="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00799" y="3183362"/>
            <a:ext cx="404165" cy="0"/>
          </a:xfrm>
          <a:prstGeom prst="straightConnector1">
            <a:avLst/>
          </a:prstGeom>
          <a:ln w="28575" cap="flat" cmpd="sng"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053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685800"/>
            <a:ext cx="8229600" cy="7802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838200" y="1752600"/>
            <a:ext cx="7776864" cy="3456384"/>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914400" lvl="4" indent="-457200">
              <a:lnSpc>
                <a:spcPct val="90000"/>
              </a:lnSpc>
              <a:buFont typeface="Wingdings" pitchFamily="2" charset="2"/>
              <a:buChar char="ü"/>
            </a:pPr>
            <a:r>
              <a:rPr lang="fr-FR">
                <a:solidFill>
                  <a:schemeClr val="tx2"/>
                </a:solidFill>
              </a:rPr>
              <a:t>Follow Up on Transitional Certification </a:t>
            </a:r>
            <a:r>
              <a:rPr lang="fr-FR" smtClean="0">
                <a:solidFill>
                  <a:schemeClr val="tx2"/>
                </a:solidFill>
              </a:rPr>
              <a:t>Submissions</a:t>
            </a:r>
          </a:p>
          <a:p>
            <a:pPr marL="457200" lvl="4" indent="0">
              <a:lnSpc>
                <a:spcPct val="90000"/>
              </a:lnSpc>
              <a:buNone/>
            </a:pPr>
            <a:endParaRPr lang="fr-FR">
              <a:solidFill>
                <a:schemeClr val="tx2"/>
              </a:solidFill>
            </a:endParaRPr>
          </a:p>
          <a:p>
            <a:pPr marL="914400" lvl="4" indent="-457200" eaLnBrk="1" hangingPunct="1">
              <a:lnSpc>
                <a:spcPct val="90000"/>
              </a:lnSpc>
              <a:buFont typeface="Wingdings" panose="05000000000000000000" pitchFamily="2" charset="2"/>
              <a:buChar char="ü"/>
            </a:pPr>
            <a:r>
              <a:rPr lang="fr-FR" sz="2000" smtClean="0">
                <a:solidFill>
                  <a:schemeClr val="tx2"/>
                </a:solidFill>
              </a:rPr>
              <a:t>Release of Completers List</a:t>
            </a:r>
          </a:p>
          <a:p>
            <a:pPr marL="628650" lvl="4" indent="-171450" eaLnBrk="1" hangingPunct="1">
              <a:lnSpc>
                <a:spcPct val="90000"/>
              </a:lnSpc>
              <a:buNone/>
            </a:pPr>
            <a:endParaRPr lang="fr-FR" sz="2000">
              <a:solidFill>
                <a:schemeClr val="tx2"/>
              </a:solidFill>
            </a:endParaRPr>
          </a:p>
          <a:p>
            <a:pPr marL="914400" lvl="4" indent="-457200" eaLnBrk="1" hangingPunct="1">
              <a:lnSpc>
                <a:spcPct val="90000"/>
              </a:lnSpc>
              <a:buFont typeface="Wingdings" panose="05000000000000000000" pitchFamily="2" charset="2"/>
              <a:buChar char="ü"/>
            </a:pPr>
            <a:r>
              <a:rPr lang="fr-FR" smtClean="0">
                <a:solidFill>
                  <a:schemeClr val="tx2"/>
                </a:solidFill>
              </a:rPr>
              <a:t>Additional </a:t>
            </a:r>
            <a:r>
              <a:rPr lang="fr-FR" sz="2000" smtClean="0">
                <a:solidFill>
                  <a:schemeClr val="tx2"/>
                </a:solidFill>
              </a:rPr>
              <a:t>Guidance </a:t>
            </a:r>
            <a:r>
              <a:rPr lang="fr-FR" sz="2000">
                <a:solidFill>
                  <a:schemeClr val="tx2"/>
                </a:solidFill>
              </a:rPr>
              <a:t>on Completer Review Process</a:t>
            </a:r>
          </a:p>
          <a:p>
            <a:pPr marL="628650" lvl="4" indent="-171450" eaLnBrk="1" hangingPunct="1">
              <a:lnSpc>
                <a:spcPct val="90000"/>
              </a:lnSpc>
              <a:buFont typeface="Wingdings" panose="05000000000000000000" pitchFamily="2" charset="2"/>
              <a:buChar char="ü"/>
            </a:pPr>
            <a:endParaRPr lang="fr-FR" sz="2000" smtClean="0">
              <a:solidFill>
                <a:schemeClr val="tx2"/>
              </a:solidFill>
            </a:endParaRPr>
          </a:p>
          <a:p>
            <a:pPr marL="914400" lvl="4" indent="-457200" eaLnBrk="1" hangingPunct="1">
              <a:lnSpc>
                <a:spcPct val="90000"/>
              </a:lnSpc>
              <a:buFont typeface="Wingdings" panose="05000000000000000000" pitchFamily="2" charset="2"/>
              <a:buChar char="ü"/>
            </a:pPr>
            <a:r>
              <a:rPr lang="fr-FR" smtClean="0">
                <a:solidFill>
                  <a:schemeClr val="tx2"/>
                </a:solidFill>
              </a:rPr>
              <a:t>Two New GE Training Webinars</a:t>
            </a:r>
          </a:p>
          <a:p>
            <a:pPr marL="914400" lvl="4" indent="-457200" eaLnBrk="1" hangingPunct="1">
              <a:lnSpc>
                <a:spcPct val="90000"/>
              </a:lnSpc>
              <a:buFont typeface="Wingdings" panose="05000000000000000000" pitchFamily="2" charset="2"/>
              <a:buChar char="ü"/>
            </a:pPr>
            <a:endParaRPr lang="fr-FR" sz="2000" smtClean="0">
              <a:solidFill>
                <a:schemeClr val="tx2"/>
              </a:solidFill>
            </a:endParaRPr>
          </a:p>
          <a:p>
            <a:pPr marL="914400" lvl="4" indent="-457200" eaLnBrk="1" hangingPunct="1">
              <a:lnSpc>
                <a:spcPct val="90000"/>
              </a:lnSpc>
              <a:buFont typeface="Wingdings" panose="05000000000000000000" pitchFamily="2" charset="2"/>
              <a:buChar char="ü"/>
            </a:pPr>
            <a:r>
              <a:rPr lang="fr-FR" smtClean="0">
                <a:solidFill>
                  <a:schemeClr val="tx2"/>
                </a:solidFill>
              </a:rPr>
              <a:t>Preliminary Guidance on Next Phase of GE Process</a:t>
            </a:r>
            <a:endParaRPr lang="fr-FR" sz="2000" smtClean="0">
              <a:solidFill>
                <a:srgbClr val="002060"/>
              </a:solidFill>
            </a:endParaRPr>
          </a:p>
          <a:p>
            <a:pPr marL="0" indent="0" eaLnBrk="1" hangingPunct="1">
              <a:lnSpc>
                <a:spcPct val="90000"/>
              </a:lnSpc>
            </a:pPr>
            <a:endParaRPr lang="fr-FR" sz="2400">
              <a:solidFill>
                <a:srgbClr val="0679A3"/>
              </a:solidFill>
            </a:endParaRPr>
          </a:p>
          <a:p>
            <a:pPr eaLnBrk="1" hangingPunct="1">
              <a:lnSpc>
                <a:spcPct val="90000"/>
              </a:lnSpc>
            </a:pPr>
            <a:endParaRPr lang="fr-F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69991107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1905000"/>
            <a:ext cx="7776864" cy="35814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Transitional Certification</a:t>
            </a:r>
          </a:p>
          <a:p>
            <a:pPr marL="457200" lvl="4" indent="0">
              <a:lnSpc>
                <a:spcPct val="90000"/>
              </a:lnSpc>
              <a:buNone/>
            </a:pPr>
            <a:endParaRPr lang="en-US"/>
          </a:p>
          <a:p>
            <a:pPr marL="457200" lvl="4" indent="0">
              <a:lnSpc>
                <a:spcPct val="90000"/>
              </a:lnSpc>
              <a:buNone/>
            </a:pPr>
            <a:r>
              <a:rPr lang="en-US" sz="1600">
                <a:solidFill>
                  <a:schemeClr val="tx2"/>
                </a:solidFill>
              </a:rPr>
              <a:t>Under the regulations at 34 CFR 668.414, an institution’s most senior executive officer must sign a certification that each of the institution’s currently eligible GE programs listed on its Eligibility and Certification Approval Report (ECAR) meets the requirements of 34 CFR 668.414(d). </a:t>
            </a:r>
            <a:endParaRPr lang="en-US" sz="1600" smtClean="0">
              <a:solidFill>
                <a:schemeClr val="tx2"/>
              </a:solidFill>
            </a:endParaRPr>
          </a:p>
          <a:p>
            <a:pPr marL="457200" lvl="4" indent="0">
              <a:lnSpc>
                <a:spcPct val="90000"/>
              </a:lnSpc>
              <a:buNone/>
            </a:pPr>
            <a:endParaRPr lang="en-US" sz="1600">
              <a:solidFill>
                <a:schemeClr val="tx2"/>
              </a:solidFill>
            </a:endParaRPr>
          </a:p>
          <a:p>
            <a:pPr marL="457200" lvl="4" indent="0">
              <a:lnSpc>
                <a:spcPct val="90000"/>
              </a:lnSpc>
              <a:buNone/>
            </a:pPr>
            <a:r>
              <a:rPr lang="en-US" sz="1600" smtClean="0">
                <a:solidFill>
                  <a:schemeClr val="tx2"/>
                </a:solidFill>
              </a:rPr>
              <a:t>If </a:t>
            </a:r>
            <a:r>
              <a:rPr lang="en-US" sz="1600">
                <a:solidFill>
                  <a:schemeClr val="tx2"/>
                </a:solidFill>
              </a:rPr>
              <a:t>an institution has submitted an E-App that resulted, or will result, in a new Program Participation Agreement (PPA) issued to the institution after July 1, 2015 and before December 31, 2015, those PPAs will have the required GE program certification included; therefore no Transitional Certification will </a:t>
            </a:r>
            <a:r>
              <a:rPr lang="en-US" sz="1600" smtClean="0">
                <a:solidFill>
                  <a:schemeClr val="tx2"/>
                </a:solidFill>
              </a:rPr>
              <a:t>be required.</a:t>
            </a:r>
          </a:p>
          <a:p>
            <a:pPr marL="457200" lvl="4" indent="0" algn="r">
              <a:lnSpc>
                <a:spcPct val="90000"/>
              </a:lnSpc>
              <a:buNone/>
            </a:pPr>
            <a:r>
              <a:rPr lang="en-US" sz="1600" smtClean="0">
                <a:solidFill>
                  <a:schemeClr val="tx2"/>
                </a:solidFill>
              </a:rPr>
              <a:t>Electronic Announcement #70 – 11/20/15</a:t>
            </a:r>
          </a:p>
          <a:p>
            <a:pPr marL="457200" lvl="4" indent="0" algn="r">
              <a:lnSpc>
                <a:spcPct val="90000"/>
              </a:lnSpc>
              <a:buNone/>
            </a:pPr>
            <a:endParaRPr lang="en-US" sz="1600" smtClean="0">
              <a:solidFill>
                <a:schemeClr val="bg2"/>
              </a:solidFill>
            </a:endParaRPr>
          </a:p>
          <a:p>
            <a:pPr marL="457200" lvl="4" indent="0" algn="r">
              <a:lnSpc>
                <a:spcPct val="90000"/>
              </a:lnSpc>
              <a:buNone/>
            </a:pPr>
            <a:endParaRPr lang="en-US" sz="1600" smtClean="0">
              <a:solidFill>
                <a:schemeClr val="bg2"/>
              </a:solidFill>
            </a:endParaRPr>
          </a:p>
          <a:p>
            <a:pPr marL="457200" lvl="4" indent="0">
              <a:lnSpc>
                <a:spcPct val="90000"/>
              </a:lnSpc>
              <a:buNone/>
            </a:pPr>
            <a:endParaRPr lang="fr-FR" sz="1600">
              <a:solidFill>
                <a:schemeClr val="bg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33796397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838200"/>
            <a:ext cx="5943600" cy="762000"/>
          </a:xfrm>
        </p:spPr>
        <p:txBody>
          <a:bodyPr>
            <a:noAutofit/>
          </a:bodyPr>
          <a:lstStyle/>
          <a:p>
            <a:r>
              <a:rPr lang="en-US" sz="4800" b="1">
                <a:solidFill>
                  <a:schemeClr val="accent3"/>
                </a:solidFill>
                <a:effectLst>
                  <a:outerShdw blurRad="38100" dist="38100" dir="2700000" algn="tl">
                    <a:srgbClr val="000000">
                      <a:alpha val="43137"/>
                    </a:srgbClr>
                  </a:outerShdw>
                </a:effectLst>
              </a:rPr>
              <a:t>Changes In Our </a:t>
            </a:r>
            <a:r>
              <a:rPr lang="en-US" sz="4800" b="1" smtClean="0">
                <a:solidFill>
                  <a:schemeClr val="accent3"/>
                </a:solidFill>
                <a:effectLst>
                  <a:outerShdw blurRad="38100" dist="38100" dir="2700000" algn="tl">
                    <a:srgbClr val="000000">
                      <a:alpha val="43137"/>
                    </a:srgbClr>
                  </a:outerShdw>
                </a:effectLst>
              </a:rPr>
              <a:t>World</a:t>
            </a:r>
            <a:endParaRPr lang="en-US" sz="4800"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057400"/>
            <a:ext cx="8534400" cy="3276600"/>
          </a:xfrm>
        </p:spPr>
        <p:txBody>
          <a:bodyPr>
            <a:normAutofit/>
          </a:bodyPr>
          <a:lstStyle/>
          <a:p>
            <a:pPr marL="0" indent="0" algn="ctr">
              <a:buNone/>
            </a:pPr>
            <a:r>
              <a:rPr lang="en-US" sz="3200" smtClean="0">
                <a:solidFill>
                  <a:schemeClr val="accent2"/>
                </a:solidFill>
              </a:rPr>
              <a:t>Change is </a:t>
            </a:r>
            <a:r>
              <a:rPr lang="en-US" sz="3200" b="1" i="1" smtClean="0">
                <a:solidFill>
                  <a:schemeClr val="accent2"/>
                </a:solidFill>
              </a:rPr>
              <a:t>Inevitable</a:t>
            </a:r>
            <a:r>
              <a:rPr lang="en-US" sz="3200" smtClean="0">
                <a:solidFill>
                  <a:schemeClr val="accent2"/>
                </a:solidFill>
              </a:rPr>
              <a:t> – Growth is </a:t>
            </a:r>
            <a:r>
              <a:rPr lang="en-US" sz="3200" b="1" i="1" smtClean="0">
                <a:solidFill>
                  <a:schemeClr val="accent2"/>
                </a:solidFill>
              </a:rPr>
              <a:t>Optional</a:t>
            </a:r>
          </a:p>
          <a:p>
            <a:pPr marL="0" indent="0" algn="ctr">
              <a:buNone/>
            </a:pPr>
            <a:endParaRPr lang="en-US" sz="2000" smtClean="0">
              <a:solidFill>
                <a:schemeClr val="accent2"/>
              </a:solidFill>
            </a:endParaRPr>
          </a:p>
          <a:p>
            <a:pPr marL="0" indent="0" algn="ctr">
              <a:buNone/>
            </a:pPr>
            <a:r>
              <a:rPr lang="en-US" sz="3000" i="1" smtClean="0">
                <a:solidFill>
                  <a:schemeClr val="tx2"/>
                </a:solidFill>
              </a:rPr>
              <a:t>“It is not the strongest of the species that survive, </a:t>
            </a:r>
          </a:p>
          <a:p>
            <a:pPr marL="0" indent="0" algn="ctr">
              <a:buNone/>
            </a:pPr>
            <a:r>
              <a:rPr lang="en-US" sz="3000" i="1" smtClean="0">
                <a:solidFill>
                  <a:schemeClr val="tx2"/>
                </a:solidFill>
              </a:rPr>
              <a:t>nor </a:t>
            </a:r>
            <a:r>
              <a:rPr lang="en-US" sz="3000" i="1">
                <a:solidFill>
                  <a:schemeClr val="tx2"/>
                </a:solidFill>
              </a:rPr>
              <a:t>the most intelligent, </a:t>
            </a:r>
            <a:endParaRPr lang="en-US" sz="3000" i="1" smtClean="0">
              <a:solidFill>
                <a:schemeClr val="tx2"/>
              </a:solidFill>
            </a:endParaRPr>
          </a:p>
          <a:p>
            <a:pPr marL="0" indent="0" algn="ctr">
              <a:buNone/>
            </a:pPr>
            <a:r>
              <a:rPr lang="en-US" sz="3000" i="1" smtClean="0">
                <a:solidFill>
                  <a:schemeClr val="tx2"/>
                </a:solidFill>
              </a:rPr>
              <a:t>but </a:t>
            </a:r>
            <a:r>
              <a:rPr lang="en-US" sz="3000" i="1">
                <a:solidFill>
                  <a:schemeClr val="tx2"/>
                </a:solidFill>
              </a:rPr>
              <a:t>the ones most responsive to change</a:t>
            </a:r>
            <a:r>
              <a:rPr lang="en-US" sz="3000" i="1" smtClean="0">
                <a:solidFill>
                  <a:schemeClr val="tx2"/>
                </a:solidFill>
              </a:rPr>
              <a:t>”.</a:t>
            </a:r>
          </a:p>
          <a:p>
            <a:pPr marL="0" indent="0" algn="r">
              <a:buNone/>
            </a:pPr>
            <a:r>
              <a:rPr lang="en-US" sz="2600" i="1" smtClean="0">
                <a:solidFill>
                  <a:schemeClr val="tx2"/>
                </a:solidFill>
              </a:rPr>
              <a:t>Charles Darwin</a:t>
            </a:r>
            <a:r>
              <a:rPr lang="en-US" sz="3600" i="1" smtClean="0">
                <a:solidFill>
                  <a:schemeClr val="tx2"/>
                </a:solidFill>
              </a:rPr>
              <a:t> </a:t>
            </a:r>
            <a:endParaRPr lang="en-US" sz="3600" i="1">
              <a:solidFill>
                <a:schemeClr val="tx2"/>
              </a:solidFill>
            </a:endParaRPr>
          </a:p>
          <a:p>
            <a:pPr marL="0" indent="0" algn="ctr">
              <a:buNone/>
            </a:pPr>
            <a:endParaRPr lang="en-US" sz="3600">
              <a:solidFill>
                <a:schemeClr val="bg2"/>
              </a:solidFill>
            </a:endParaRPr>
          </a:p>
        </p:txBody>
      </p:sp>
      <p:pic>
        <p:nvPicPr>
          <p:cNvPr id="10"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1" name="TextBox 10"/>
          <p:cNvSpPr txBox="1"/>
          <p:nvPr/>
        </p:nvSpPr>
        <p:spPr>
          <a:xfrm>
            <a:off x="-152400" y="5924802"/>
            <a:ext cx="9144000" cy="461665"/>
          </a:xfrm>
          <a:prstGeom prst="rect">
            <a:avLst/>
          </a:prstGeom>
          <a:noFill/>
        </p:spPr>
        <p:txBody>
          <a:bodyPr wrap="square" rtlCol="0">
            <a:spAutoFit/>
          </a:bodyPr>
          <a:lstStyle/>
          <a:p>
            <a:pPr algn="ctr"/>
            <a:r>
              <a:rPr lang="en-US" sz="1200" b="1">
                <a:solidFill>
                  <a:schemeClr val="bg2"/>
                </a:solidFill>
              </a:rPr>
              <a:t>	</a:t>
            </a: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1249875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838200"/>
            <a:ext cx="8229600" cy="7802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2057400"/>
            <a:ext cx="7776864" cy="27432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Transitional Certification</a:t>
            </a:r>
          </a:p>
          <a:p>
            <a:pPr marL="457200" lvl="4" indent="0">
              <a:lnSpc>
                <a:spcPct val="90000"/>
              </a:lnSpc>
              <a:buNone/>
            </a:pPr>
            <a:endParaRPr lang="en-US"/>
          </a:p>
          <a:p>
            <a:pPr marL="457200" lvl="4" indent="0">
              <a:lnSpc>
                <a:spcPct val="90000"/>
              </a:lnSpc>
              <a:buNone/>
            </a:pPr>
            <a:r>
              <a:rPr lang="en-US" smtClean="0">
                <a:solidFill>
                  <a:schemeClr val="tx2"/>
                </a:solidFill>
              </a:rPr>
              <a:t>Schools </a:t>
            </a:r>
            <a:r>
              <a:rPr lang="en-US">
                <a:solidFill>
                  <a:schemeClr val="tx2"/>
                </a:solidFill>
              </a:rPr>
              <a:t>that have not done their transitional certification (approximately 300) or have done them but received a notice that what was submitted was incomplete or inaccurate (approximately 100) will be getting a strongly worded letter in the next couple weeks</a:t>
            </a:r>
            <a:r>
              <a:rPr lang="en-US" smtClean="0">
                <a:solidFill>
                  <a:schemeClr val="tx2"/>
                </a:solidFill>
              </a:rPr>
              <a:t>.</a:t>
            </a:r>
            <a:endParaRPr lang="fr-FR">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00706434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05000"/>
            <a:ext cx="7776864" cy="3352800"/>
          </a:xfrm>
        </p:spPr>
        <p:txBody>
          <a:bodyPr/>
          <a:lstStyle/>
          <a:p>
            <a:pPr marL="628650" lvl="4" indent="-171450" eaLnBrk="1" hangingPunct="1">
              <a:lnSpc>
                <a:spcPct val="90000"/>
              </a:lnSpc>
              <a:buFont typeface="Wingdings" panose="05000000000000000000" pitchFamily="2" charset="2"/>
              <a:buChar char="ü"/>
            </a:pPr>
            <a:endParaRPr lang="fr-FR" sz="1400" smtClean="0">
              <a:solidFill>
                <a:schemeClr val="accent2"/>
              </a:solidFill>
            </a:endParaRPr>
          </a:p>
          <a:p>
            <a:pPr marL="457200" lvl="4" indent="0" algn="ctr">
              <a:lnSpc>
                <a:spcPct val="90000"/>
              </a:lnSpc>
              <a:buNone/>
            </a:pPr>
            <a:r>
              <a:rPr lang="en-US" smtClean="0">
                <a:solidFill>
                  <a:schemeClr val="accent2"/>
                </a:solidFill>
              </a:rPr>
              <a:t>Release of the Completers Lists</a:t>
            </a:r>
          </a:p>
          <a:p>
            <a:pPr marL="457200" lvl="4" indent="0">
              <a:lnSpc>
                <a:spcPct val="90000"/>
              </a:lnSpc>
              <a:buNone/>
            </a:pPr>
            <a:endParaRPr lang="en-US"/>
          </a:p>
          <a:p>
            <a:pPr marL="457200" lvl="4" indent="0">
              <a:lnSpc>
                <a:spcPct val="90000"/>
              </a:lnSpc>
              <a:buNone/>
            </a:pPr>
            <a:r>
              <a:rPr lang="en-US" sz="1600">
                <a:solidFill>
                  <a:schemeClr val="tx2"/>
                </a:solidFill>
              </a:rPr>
              <a:t>We would like to inform the community that the distribution of the Draft GE Completers List will occur in Spring 2016, rather than this winter as previously announced. </a:t>
            </a:r>
            <a:endParaRPr lang="en-US" sz="1600" smtClean="0">
              <a:solidFill>
                <a:schemeClr val="tx2"/>
              </a:solidFill>
            </a:endParaRPr>
          </a:p>
          <a:p>
            <a:pPr marL="457200" lvl="4" indent="0">
              <a:lnSpc>
                <a:spcPct val="90000"/>
              </a:lnSpc>
              <a:buNone/>
            </a:pPr>
            <a:endParaRPr lang="en-US" sz="1600">
              <a:solidFill>
                <a:schemeClr val="tx2"/>
              </a:solidFill>
            </a:endParaRPr>
          </a:p>
          <a:p>
            <a:pPr marL="457200" lvl="4" indent="0">
              <a:lnSpc>
                <a:spcPct val="90000"/>
              </a:lnSpc>
              <a:buNone/>
            </a:pPr>
            <a:r>
              <a:rPr lang="en-US" sz="1600" smtClean="0">
                <a:solidFill>
                  <a:schemeClr val="tx2"/>
                </a:solidFill>
              </a:rPr>
              <a:t>After </a:t>
            </a:r>
            <a:r>
              <a:rPr lang="en-US" sz="1600">
                <a:solidFill>
                  <a:schemeClr val="tx2"/>
                </a:solidFill>
              </a:rPr>
              <a:t>we have ensured system readiness, Federal Student Aid will generate and send an institution's Draft GE Completers List to the institutionally designated Student Aid Internet Gateway (SAIG) mailbox, if the institution had one or more GE Programs with program completers in award years 2010-2011 and </a:t>
            </a:r>
            <a:r>
              <a:rPr lang="en-US" sz="1600" smtClean="0">
                <a:solidFill>
                  <a:schemeClr val="tx2"/>
                </a:solidFill>
              </a:rPr>
              <a:t>2011-2012.</a:t>
            </a:r>
          </a:p>
          <a:p>
            <a:pPr marL="457200" lvl="4" indent="0" algn="r">
              <a:lnSpc>
                <a:spcPct val="90000"/>
              </a:lnSpc>
              <a:buNone/>
            </a:pPr>
            <a:r>
              <a:rPr lang="en-US" sz="1600" smtClean="0">
                <a:solidFill>
                  <a:schemeClr val="tx2"/>
                </a:solidFill>
              </a:rPr>
              <a:t>Electronic Announcement #73 – 2/3/16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078401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627888"/>
          </a:xfrm>
        </p:spPr>
        <p:txBody>
          <a:bodyPr>
            <a:no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81200"/>
            <a:ext cx="7776864" cy="36576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Release of the Completers Lists</a:t>
            </a:r>
          </a:p>
          <a:p>
            <a:pPr marL="457200" lvl="4" indent="0">
              <a:lnSpc>
                <a:spcPct val="90000"/>
              </a:lnSpc>
              <a:buNone/>
            </a:pPr>
            <a:endParaRPr lang="en-US" smtClean="0"/>
          </a:p>
          <a:p>
            <a:pPr marL="457200" lvl="4" indent="0">
              <a:lnSpc>
                <a:spcPct val="90000"/>
              </a:lnSpc>
              <a:buNone/>
            </a:pPr>
            <a:r>
              <a:rPr lang="en-US" sz="1600" smtClean="0">
                <a:solidFill>
                  <a:schemeClr val="tx2"/>
                </a:solidFill>
              </a:rPr>
              <a:t>We </a:t>
            </a:r>
            <a:r>
              <a:rPr lang="en-US" sz="1600">
                <a:solidFill>
                  <a:schemeClr val="tx2"/>
                </a:solidFill>
              </a:rPr>
              <a:t>will post an Electronic Announcement to the IFAP website announcing the date that the Draft GE Completers Lists were distributed to institutions. Consistent with the GE regulations at 34 CFR 668.405, institutions will have 45 days from that announced date to submit any corrections or challenges to the information included in the Draft GE Completers </a:t>
            </a:r>
            <a:r>
              <a:rPr lang="en-US" sz="1600" smtClean="0">
                <a:solidFill>
                  <a:schemeClr val="tx2"/>
                </a:solidFill>
              </a:rPr>
              <a:t>Lists.</a:t>
            </a:r>
          </a:p>
          <a:p>
            <a:pPr marL="457200" lvl="4" indent="0">
              <a:lnSpc>
                <a:spcPct val="90000"/>
              </a:lnSpc>
              <a:buNone/>
            </a:pPr>
            <a:endParaRPr lang="en-US" sz="1600" smtClean="0">
              <a:solidFill>
                <a:schemeClr val="tx2"/>
              </a:solidFill>
            </a:endParaRPr>
          </a:p>
          <a:p>
            <a:pPr marL="457200" lvl="4" indent="0" algn="r">
              <a:lnSpc>
                <a:spcPct val="90000"/>
              </a:lnSpc>
              <a:buNone/>
            </a:pPr>
            <a:r>
              <a:rPr lang="en-US" sz="1600" smtClean="0">
                <a:solidFill>
                  <a:schemeClr val="tx2"/>
                </a:solidFill>
              </a:rPr>
              <a:t>Electronic Announcement #73 – 2/3/16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337277139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05000"/>
            <a:ext cx="7776864" cy="3352800"/>
          </a:xfrm>
        </p:spPr>
        <p:txBody>
          <a:bodyPr>
            <a:normAutofit fontScale="85000" lnSpcReduction="20000"/>
          </a:bodyPr>
          <a:lstStyle/>
          <a:p>
            <a:pPr marL="628650" lvl="4" indent="-171450" eaLnBrk="1" hangingPunct="1">
              <a:lnSpc>
                <a:spcPct val="90000"/>
              </a:lnSpc>
              <a:buFont typeface="Wingdings" panose="05000000000000000000" pitchFamily="2" charset="2"/>
              <a:buChar char="ü"/>
            </a:pPr>
            <a:endParaRPr lang="fr-FR" sz="1400" smtClean="0">
              <a:solidFill>
                <a:schemeClr val="accent2"/>
              </a:solidFill>
            </a:endParaRPr>
          </a:p>
          <a:p>
            <a:pPr marL="457200" lvl="4" indent="0" algn="ctr">
              <a:lnSpc>
                <a:spcPct val="90000"/>
              </a:lnSpc>
              <a:buNone/>
            </a:pPr>
            <a:r>
              <a:rPr lang="en-US" smtClean="0">
                <a:solidFill>
                  <a:schemeClr val="accent2"/>
                </a:solidFill>
              </a:rPr>
              <a:t>Release of the Completers Lists</a:t>
            </a:r>
          </a:p>
          <a:p>
            <a:pPr marL="457200" lvl="4" indent="0">
              <a:lnSpc>
                <a:spcPct val="90000"/>
              </a:lnSpc>
              <a:buNone/>
            </a:pPr>
            <a:endParaRPr lang="en-US"/>
          </a:p>
          <a:p>
            <a:pPr marL="457200" lvl="4" indent="0">
              <a:lnSpc>
                <a:spcPct val="90000"/>
              </a:lnSpc>
              <a:buNone/>
            </a:pPr>
            <a:r>
              <a:rPr lang="en-US" sz="1600" smtClean="0">
                <a:solidFill>
                  <a:schemeClr val="tx2"/>
                </a:solidFill>
              </a:rPr>
              <a:t>We intend to create Draft GE Completers Lists later this month and distribute those lists to institutions by June 1, 2016.  </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To reduce the number of corrections that institutions must submit during the 45-day corrections period, we strongly encourage institutions to, no later than May 13, 2016, report to NSLDS any missing GE Program information and make any necessary corrections to information previously reported.</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This will be the final opportunity for institutions to ensure that the Draft GE Completers Lists we send them are accurate and complete.</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Institutions should pay careful attention to previously reported attendance dates as those dates impact the loan attribution calculations used late in the process for calculating GE debt-to-earnings rates and cannot be corrected or challenged later.</a:t>
            </a:r>
          </a:p>
          <a:p>
            <a:pPr marL="457200" lvl="4" indent="0" algn="r">
              <a:lnSpc>
                <a:spcPct val="90000"/>
              </a:lnSpc>
              <a:buNone/>
            </a:pPr>
            <a:r>
              <a:rPr lang="en-US" sz="1600" smtClean="0">
                <a:solidFill>
                  <a:schemeClr val="tx2"/>
                </a:solidFill>
              </a:rPr>
              <a:t>Electronic Announcement #74 – 5/6/16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078401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05000"/>
            <a:ext cx="7776864" cy="3352800"/>
          </a:xfrm>
        </p:spPr>
        <p:txBody>
          <a:bodyPr>
            <a:normAutofit/>
          </a:bodyPr>
          <a:lstStyle/>
          <a:p>
            <a:pPr marL="628650" lvl="4" indent="-171450" eaLnBrk="1" hangingPunct="1">
              <a:lnSpc>
                <a:spcPct val="90000"/>
              </a:lnSpc>
              <a:buFont typeface="Wingdings" panose="05000000000000000000" pitchFamily="2" charset="2"/>
              <a:buChar char="ü"/>
            </a:pPr>
            <a:endParaRPr lang="fr-FR" sz="1400" smtClean="0">
              <a:solidFill>
                <a:schemeClr val="accent2"/>
              </a:solidFill>
            </a:endParaRPr>
          </a:p>
          <a:p>
            <a:pPr marL="457200" lvl="4" indent="0" algn="ctr">
              <a:lnSpc>
                <a:spcPct val="90000"/>
              </a:lnSpc>
              <a:buNone/>
            </a:pPr>
            <a:r>
              <a:rPr lang="en-US" smtClean="0">
                <a:solidFill>
                  <a:schemeClr val="accent2"/>
                </a:solidFill>
              </a:rPr>
              <a:t>Draft GE Completers List Corrections Process</a:t>
            </a:r>
          </a:p>
          <a:p>
            <a:pPr marL="457200" lvl="4" indent="0">
              <a:lnSpc>
                <a:spcPct val="90000"/>
              </a:lnSpc>
              <a:buNone/>
            </a:pPr>
            <a:endParaRPr lang="en-US"/>
          </a:p>
          <a:p>
            <a:pPr marL="457200" lvl="4" indent="0">
              <a:lnSpc>
                <a:spcPct val="90000"/>
              </a:lnSpc>
              <a:buNone/>
            </a:pPr>
            <a:r>
              <a:rPr lang="en-US" sz="1600" smtClean="0">
                <a:solidFill>
                  <a:schemeClr val="tx2"/>
                </a:solidFill>
              </a:rPr>
              <a:t>The Data Challenge and Appeals Solution (DCAS) system that we had previously announced will not be used for this correction cycle.  </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Instead, we will use a system that most institutions are familiar and comfortable with – NSLDS – for the corrections cycle to help minimize burden on institutions.</a:t>
            </a:r>
          </a:p>
          <a:p>
            <a:pPr marL="457200" lvl="4" indent="0" algn="r">
              <a:lnSpc>
                <a:spcPct val="90000"/>
              </a:lnSpc>
              <a:buNone/>
            </a:pPr>
            <a:r>
              <a:rPr lang="en-US" sz="1600" smtClean="0">
                <a:solidFill>
                  <a:schemeClr val="tx2"/>
                </a:solidFill>
              </a:rPr>
              <a:t>Electronic Announcement #74 – 5/6/16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078401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05000"/>
            <a:ext cx="7776864" cy="3352800"/>
          </a:xfrm>
        </p:spPr>
        <p:txBody>
          <a:bodyPr>
            <a:normAutofit fontScale="85000" lnSpcReduction="20000"/>
          </a:bodyPr>
          <a:lstStyle/>
          <a:p>
            <a:pPr marL="628650" lvl="4" indent="-171450" eaLnBrk="1" hangingPunct="1">
              <a:lnSpc>
                <a:spcPct val="90000"/>
              </a:lnSpc>
              <a:buFont typeface="Wingdings" panose="05000000000000000000" pitchFamily="2" charset="2"/>
              <a:buChar char="ü"/>
            </a:pPr>
            <a:endParaRPr lang="fr-FR" sz="1400" smtClean="0">
              <a:solidFill>
                <a:schemeClr val="accent2"/>
              </a:solidFill>
            </a:endParaRPr>
          </a:p>
          <a:p>
            <a:pPr marL="457200" lvl="4" indent="0" algn="ctr">
              <a:lnSpc>
                <a:spcPct val="90000"/>
              </a:lnSpc>
              <a:buNone/>
            </a:pPr>
            <a:r>
              <a:rPr lang="en-US" smtClean="0">
                <a:solidFill>
                  <a:schemeClr val="accent2"/>
                </a:solidFill>
              </a:rPr>
              <a:t>Draft GE Completers List Corrections Process</a:t>
            </a:r>
          </a:p>
          <a:p>
            <a:pPr marL="457200" lvl="4" indent="0">
              <a:lnSpc>
                <a:spcPct val="90000"/>
              </a:lnSpc>
              <a:buNone/>
            </a:pPr>
            <a:endParaRPr lang="en-US"/>
          </a:p>
          <a:p>
            <a:pPr marL="457200" lvl="4" indent="0">
              <a:lnSpc>
                <a:spcPct val="90000"/>
              </a:lnSpc>
              <a:buNone/>
            </a:pPr>
            <a:r>
              <a:rPr lang="en-US" sz="1600" smtClean="0">
                <a:solidFill>
                  <a:schemeClr val="tx2"/>
                </a:solidFill>
              </a:rPr>
              <a:t>To  ensure your institution is prepared to submit any necessary corrections to your Draft GE Completers List during the 45-day correction period, you must verify that the user at your institution will be responsible for submitting corrections has access to the NSLDS Professional Access Website, and the user’s NSLDS Online Services access includes </a:t>
            </a:r>
            <a:r>
              <a:rPr lang="en-US" sz="1600" b="1" smtClean="0">
                <a:solidFill>
                  <a:schemeClr val="tx2"/>
                </a:solidFill>
              </a:rPr>
              <a:t>Enrollment Update</a:t>
            </a:r>
            <a:r>
              <a:rPr lang="en-US" sz="1600" smtClean="0">
                <a:solidFill>
                  <a:schemeClr val="tx2"/>
                </a:solidFill>
              </a:rPr>
              <a:t> functionality.</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If a user currently has Enrollment Update for NSLDS Online Services access, that user will automatically be granted access to the functions necessary to participate in the online Draft GE Completers Lists correction process.  No further action is required for that user.</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If the user at your institution who will be responsible for submitting Draft GE Completers List corrections to NSLDS does not have NSLDS Online Services access that includes Enrollment Update functionality, or if additional users need to be added, the Primary Destination Point Administrator (Primary DPA) for the institution must complete the application on the SAIG  Enrollment Website to request Enrollment Update for NSLDS Online Services.</a:t>
            </a:r>
          </a:p>
          <a:p>
            <a:pPr marL="457200" lvl="4" indent="0" algn="r">
              <a:lnSpc>
                <a:spcPct val="90000"/>
              </a:lnSpc>
              <a:buNone/>
            </a:pPr>
            <a:r>
              <a:rPr lang="en-US" sz="1600" smtClean="0">
                <a:solidFill>
                  <a:schemeClr val="tx2"/>
                </a:solidFill>
              </a:rPr>
              <a:t>Electronic Announcement #75 – 5/10/16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078401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05000"/>
            <a:ext cx="7776864" cy="3352800"/>
          </a:xfrm>
        </p:spPr>
        <p:txBody>
          <a:bodyPr>
            <a:normAutofit/>
          </a:bodyPr>
          <a:lstStyle/>
          <a:p>
            <a:pPr marL="628650" lvl="4" indent="-171450" eaLnBrk="1" hangingPunct="1">
              <a:lnSpc>
                <a:spcPct val="90000"/>
              </a:lnSpc>
              <a:buFont typeface="Wingdings" panose="05000000000000000000" pitchFamily="2" charset="2"/>
              <a:buChar char="ü"/>
            </a:pPr>
            <a:endParaRPr lang="fr-FR" sz="1400" smtClean="0">
              <a:solidFill>
                <a:schemeClr val="accent2"/>
              </a:solidFill>
            </a:endParaRPr>
          </a:p>
          <a:p>
            <a:pPr marL="457200" lvl="4" indent="0" algn="ctr">
              <a:lnSpc>
                <a:spcPct val="90000"/>
              </a:lnSpc>
              <a:buNone/>
            </a:pPr>
            <a:r>
              <a:rPr lang="en-US" smtClean="0">
                <a:solidFill>
                  <a:schemeClr val="accent2"/>
                </a:solidFill>
              </a:rPr>
              <a:t>Future GE Process</a:t>
            </a:r>
          </a:p>
          <a:p>
            <a:pPr marL="457200" lvl="4" indent="0">
              <a:lnSpc>
                <a:spcPct val="90000"/>
              </a:lnSpc>
              <a:buNone/>
            </a:pPr>
            <a:endParaRPr lang="en-US"/>
          </a:p>
          <a:p>
            <a:pPr marL="457200" lvl="4" indent="0">
              <a:lnSpc>
                <a:spcPct val="90000"/>
              </a:lnSpc>
              <a:buNone/>
            </a:pPr>
            <a:r>
              <a:rPr lang="en-US" sz="1600" smtClean="0">
                <a:solidFill>
                  <a:schemeClr val="tx2"/>
                </a:solidFill>
              </a:rPr>
              <a:t>After the Completers Lists are finalized, we will subsequently obtain and compile mean and median annual earnings information, and loan debt information, for students on the final GE Completers List.  </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Institutions will receive their draft D/E rates in the future for review and will have an opportunity to challenge certain data used in the calculation  of those rates.</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We will issue further guidance and information about these steps at a later date.                      </a:t>
            </a:r>
          </a:p>
          <a:p>
            <a:pPr marL="457200" lvl="4" indent="0" algn="r">
              <a:lnSpc>
                <a:spcPct val="90000"/>
              </a:lnSpc>
              <a:buNone/>
            </a:pPr>
            <a:r>
              <a:rPr lang="en-US" sz="1600" smtClean="0">
                <a:solidFill>
                  <a:schemeClr val="tx2"/>
                </a:solidFill>
              </a:rPr>
              <a:t>Electronic Announcement #74 – 5/6/16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078401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9144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What’s Next From the Department?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5800" y="1905000"/>
            <a:ext cx="7776864" cy="3352800"/>
          </a:xfrm>
        </p:spPr>
        <p:txBody>
          <a:bodyPr>
            <a:normAutofit fontScale="85000" lnSpcReduction="20000"/>
          </a:bodyPr>
          <a:lstStyle/>
          <a:p>
            <a:pPr marL="628650" lvl="4" indent="-171450" eaLnBrk="1" hangingPunct="1">
              <a:lnSpc>
                <a:spcPct val="90000"/>
              </a:lnSpc>
              <a:buFont typeface="Wingdings" panose="05000000000000000000" pitchFamily="2" charset="2"/>
              <a:buChar char="ü"/>
            </a:pPr>
            <a:endParaRPr lang="fr-FR" sz="1400" smtClean="0">
              <a:solidFill>
                <a:schemeClr val="accent2"/>
              </a:solidFill>
            </a:endParaRPr>
          </a:p>
          <a:p>
            <a:pPr marL="457200" lvl="4" indent="0" algn="ctr">
              <a:lnSpc>
                <a:spcPct val="90000"/>
              </a:lnSpc>
              <a:buNone/>
            </a:pPr>
            <a:r>
              <a:rPr lang="en-US" smtClean="0">
                <a:solidFill>
                  <a:schemeClr val="accent2"/>
                </a:solidFill>
              </a:rPr>
              <a:t>GE Completers List Webinars</a:t>
            </a:r>
          </a:p>
          <a:p>
            <a:pPr marL="457200" lvl="4" indent="0">
              <a:lnSpc>
                <a:spcPct val="90000"/>
              </a:lnSpc>
              <a:buNone/>
            </a:pPr>
            <a:endParaRPr lang="en-US"/>
          </a:p>
          <a:p>
            <a:pPr marL="457200" lvl="4" indent="0">
              <a:lnSpc>
                <a:spcPct val="90000"/>
              </a:lnSpc>
              <a:buNone/>
            </a:pPr>
            <a:r>
              <a:rPr lang="en-US" sz="1600" smtClean="0">
                <a:solidFill>
                  <a:schemeClr val="tx2"/>
                </a:solidFill>
              </a:rPr>
              <a:t>We have scheduled two different webinars (each offered twice) where we will provide more information about how institutions may submit corrections to information on their GE Completers Lists.</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Reading Your Draft GE Completers List Files</a:t>
            </a:r>
          </a:p>
          <a:p>
            <a:pPr marL="457200" lvl="4" indent="0">
              <a:lnSpc>
                <a:spcPct val="90000"/>
              </a:lnSpc>
              <a:buNone/>
            </a:pPr>
            <a:r>
              <a:rPr lang="en-US" sz="1600" smtClean="0">
                <a:solidFill>
                  <a:schemeClr val="tx2"/>
                </a:solidFill>
              </a:rPr>
              <a:t>Thursday, June 2 and  Tuesday, June 7, 2016 from 2:00-3:00PM ET</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Submitting GE Completers  List Corrections</a:t>
            </a:r>
          </a:p>
          <a:p>
            <a:pPr marL="457200" lvl="4" indent="0">
              <a:lnSpc>
                <a:spcPct val="90000"/>
              </a:lnSpc>
              <a:buNone/>
            </a:pPr>
            <a:r>
              <a:rPr lang="en-US" sz="1600" smtClean="0">
                <a:solidFill>
                  <a:schemeClr val="tx2"/>
                </a:solidFill>
              </a:rPr>
              <a:t>Tuesday, June 14 and Thursday, June 16, 2016 from 1:30-3:00PM ET</a:t>
            </a:r>
          </a:p>
          <a:p>
            <a:pPr marL="457200" lvl="4" indent="0">
              <a:lnSpc>
                <a:spcPct val="90000"/>
              </a:lnSpc>
              <a:buNone/>
            </a:pPr>
            <a:endParaRPr lang="en-US" sz="1600" smtClean="0">
              <a:solidFill>
                <a:schemeClr val="tx2"/>
              </a:solidFill>
            </a:endParaRPr>
          </a:p>
          <a:p>
            <a:pPr marL="457200" lvl="4" indent="0">
              <a:lnSpc>
                <a:spcPct val="90000"/>
              </a:lnSpc>
              <a:buNone/>
            </a:pPr>
            <a:r>
              <a:rPr lang="en-US" sz="1600" smtClean="0">
                <a:solidFill>
                  <a:schemeClr val="tx2"/>
                </a:solidFill>
              </a:rPr>
              <a:t>Please refer to ANN-16-09 for more details about the June webinars, including schedule and registration information.</a:t>
            </a:r>
          </a:p>
          <a:p>
            <a:pPr marL="457200" lvl="4" indent="0">
              <a:lnSpc>
                <a:spcPct val="90000"/>
              </a:lnSpc>
              <a:buNone/>
            </a:pPr>
            <a:r>
              <a:rPr lang="en-US" sz="1600" smtClean="0">
                <a:solidFill>
                  <a:schemeClr val="tx2"/>
                </a:solidFill>
              </a:rPr>
              <a:t>                     </a:t>
            </a:r>
          </a:p>
          <a:p>
            <a:pPr marL="457200" lvl="4" indent="0" algn="r">
              <a:lnSpc>
                <a:spcPct val="90000"/>
              </a:lnSpc>
              <a:buNone/>
            </a:pPr>
            <a:r>
              <a:rPr lang="en-US" sz="1600" smtClean="0">
                <a:solidFill>
                  <a:schemeClr val="tx2"/>
                </a:solidFill>
              </a:rPr>
              <a:t>Electronic Announcements #74 – 5/6/16 &amp; #76 – 5/13/16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078401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5288" y="3095625"/>
            <a:ext cx="1439862" cy="1439863"/>
            <a:chOff x="340" y="2131"/>
            <a:chExt cx="907" cy="907"/>
          </a:xfrm>
        </p:grpSpPr>
        <p:sp>
          <p:nvSpPr>
            <p:cNvPr id="282627" name="AutoShape 3"/>
            <p:cNvSpPr>
              <a:spLocks noChangeArrowheads="1"/>
            </p:cNvSpPr>
            <p:nvPr/>
          </p:nvSpPr>
          <p:spPr>
            <a:xfrm>
              <a:off x="340" y="2131"/>
              <a:ext cx="907" cy="907"/>
            </a:xfrm>
            <a:prstGeom prst="roundRect">
              <a:avLst>
                <a:gd name="adj" fmla="val 14222"/>
              </a:avLst>
            </a:prstGeom>
            <a:solidFill>
              <a:schemeClr val="accent1"/>
            </a:solidFill>
            <a:ln w="9525">
              <a:noFill/>
              <a:round/>
            </a:ln>
          </p:spPr>
          <p:txBody>
            <a:bodyPr wrap="none" anchor="ctr"/>
            <a:lstStyle/>
            <a:p>
              <a:pPr algn="ctr"/>
              <a:r>
                <a:rPr lang="en-US" sz="1200" b="1" smtClean="0">
                  <a:solidFill>
                    <a:schemeClr val="bg1"/>
                  </a:solidFill>
                  <a:ea typeface="굴림" charset="-127"/>
                </a:rPr>
                <a:t>Data Reporting</a:t>
              </a:r>
            </a:p>
            <a:p>
              <a:pPr algn="ctr"/>
              <a:r>
                <a:rPr lang="en-US" sz="1200" b="1" smtClean="0">
                  <a:solidFill>
                    <a:schemeClr val="bg1"/>
                  </a:solidFill>
                  <a:ea typeface="굴림" charset="-127"/>
                </a:rPr>
                <a:t>&amp;</a:t>
              </a:r>
            </a:p>
            <a:p>
              <a:pPr algn="ctr"/>
              <a:r>
                <a:rPr lang="en-US" sz="1200" b="1" smtClean="0">
                  <a:solidFill>
                    <a:schemeClr val="bg1"/>
                  </a:solidFill>
                  <a:ea typeface="굴림" charset="-127"/>
                </a:rPr>
                <a:t>Transitional </a:t>
              </a:r>
            </a:p>
            <a:p>
              <a:pPr algn="ctr"/>
              <a:r>
                <a:rPr lang="en-US" sz="1200" b="1" smtClean="0">
                  <a:solidFill>
                    <a:schemeClr val="bg1"/>
                  </a:solidFill>
                  <a:ea typeface="굴림" charset="-127"/>
                </a:rPr>
                <a:t>Certification</a:t>
              </a:r>
            </a:p>
          </p:txBody>
        </p:sp>
        <p:sp>
          <p:nvSpPr>
            <p:cNvPr id="282628" name="AutoShape 4"/>
            <p:cNvSpPr>
              <a:spLocks noChangeArrowheads="1"/>
            </p:cNvSpPr>
            <p:nvPr/>
          </p:nvSpPr>
          <p:spPr>
            <a:xfrm>
              <a:off x="353" y="2144"/>
              <a:ext cx="880" cy="221"/>
            </a:xfrm>
            <a:prstGeom prst="roundRect">
              <a:avLst>
                <a:gd name="adj" fmla="val 50000"/>
              </a:avLst>
            </a:prstGeom>
            <a:gradFill rotWithShape="1">
              <a:gsLst>
                <a:gs pos="0">
                  <a:schemeClr val="accent1">
                    <a:gamma/>
                    <a:tint val="22353"/>
                    <a:invGamma/>
                  </a:schemeClr>
                </a:gs>
                <a:gs pos="100000">
                  <a:schemeClr val="accent1">
                    <a:alpha val="0"/>
                  </a:schemeClr>
                </a:gs>
              </a:gsLst>
              <a:lin ang="5400000" scaled="1"/>
            </a:gradFill>
            <a:ln w="9525">
              <a:noFill/>
              <a:round/>
            </a:ln>
          </p:spPr>
          <p:txBody>
            <a:bodyPr wrap="none" anchor="ctr"/>
            <a:lstStyle/>
            <a:p>
              <a:endParaRPr lang="ru-RU"/>
            </a:p>
          </p:txBody>
        </p:sp>
      </p:grpSp>
      <p:sp>
        <p:nvSpPr>
          <p:cNvPr id="282629" name="AutoShape 5"/>
          <p:cNvSpPr>
            <a:spLocks noChangeArrowheads="1"/>
          </p:cNvSpPr>
          <p:nvPr/>
        </p:nvSpPr>
        <p:spPr>
          <a:xfrm>
            <a:off x="754063" y="2205038"/>
            <a:ext cx="2663825" cy="1512887"/>
          </a:xfrm>
          <a:custGeom>
            <a:avLst/>
            <a:gdLst>
              <a:gd name="G0" fmla="+- -1586977 0 0"/>
              <a:gd name="G1" fmla="+- -11616180 0 0"/>
              <a:gd name="G2" fmla="+- -1586977 0 -11616180"/>
              <a:gd name="G3" fmla="+- 10800 0 0"/>
              <a:gd name="G4" fmla="+- 0 0 -1586977"/>
              <a:gd name="T0" fmla="*/ 360 256 1"/>
              <a:gd name="T1" fmla="*/ 0 256 1"/>
              <a:gd name="G5" fmla="+- G2 T0 T1"/>
              <a:gd name="G6" fmla="?: G2 G2 G5"/>
              <a:gd name="G7" fmla="+- 0 0 G6"/>
              <a:gd name="G8" fmla="+- 7155 0 0"/>
              <a:gd name="G9" fmla="+- 0 0 -11616180"/>
              <a:gd name="G10" fmla="+- 7155 0 2700"/>
              <a:gd name="G11" fmla="cos G10 -1586977"/>
              <a:gd name="G12" fmla="sin G10 -1586977"/>
              <a:gd name="G13" fmla="cos 13500 -1586977"/>
              <a:gd name="G14" fmla="sin 13500 -1586977"/>
              <a:gd name="G15" fmla="+- G11 10800 0"/>
              <a:gd name="G16" fmla="+- G12 10800 0"/>
              <a:gd name="G17" fmla="+- G13 10800 0"/>
              <a:gd name="G18" fmla="+- G14 10800 0"/>
              <a:gd name="G19" fmla="*/ 7155 1 2"/>
              <a:gd name="G20" fmla="+- G19 5400 0"/>
              <a:gd name="G21" fmla="cos G20 -1586977"/>
              <a:gd name="G22" fmla="sin G20 -1586977"/>
              <a:gd name="G23" fmla="+- G21 10800 0"/>
              <a:gd name="G24" fmla="+- G12 G23 G22"/>
              <a:gd name="G25" fmla="+- G22 G23 G11"/>
              <a:gd name="G26" fmla="cos 10800 -1586977"/>
              <a:gd name="G27" fmla="sin 10800 -1586977"/>
              <a:gd name="G28" fmla="cos 7155 -1586977"/>
              <a:gd name="G29" fmla="sin 7155 -1586977"/>
              <a:gd name="G30" fmla="+- G26 10800 0"/>
              <a:gd name="G31" fmla="+- G27 10800 0"/>
              <a:gd name="G32" fmla="+- G28 10800 0"/>
              <a:gd name="G33" fmla="+- G29 10800 0"/>
              <a:gd name="G34" fmla="+- G19 5400 0"/>
              <a:gd name="G35" fmla="cos G34 -11616180"/>
              <a:gd name="G36" fmla="sin G34 -11616180"/>
              <a:gd name="G37" fmla="+/ -11616180 -1586977 2"/>
              <a:gd name="T2" fmla="*/ 180 256 1"/>
              <a:gd name="T3" fmla="*/ 0 256 1"/>
              <a:gd name="G38" fmla="+- G37 T2 T3"/>
              <a:gd name="G39" fmla="?: G2 G37 G38"/>
              <a:gd name="G40" fmla="cos 10800 G39"/>
              <a:gd name="G41" fmla="sin 10800 G39"/>
              <a:gd name="G42" fmla="cos 7155 G39"/>
              <a:gd name="G43" fmla="sin 7155 G39"/>
              <a:gd name="G44" fmla="+- G40 10800 0"/>
              <a:gd name="G45" fmla="+- G41 10800 0"/>
              <a:gd name="G46" fmla="+- G42 10800 0"/>
              <a:gd name="G47" fmla="+- G43 10800 0"/>
              <a:gd name="G48" fmla="+- G35 10800 0"/>
              <a:gd name="G49" fmla="+- G36 10800 0"/>
              <a:gd name="T4" fmla="*/ 8788 w 21600"/>
              <a:gd name="T5" fmla="*/ 188 h 21600"/>
              <a:gd name="T6" fmla="*/ 1832 w 21600"/>
              <a:gd name="T7" fmla="*/ 10369 h 21600"/>
              <a:gd name="T8" fmla="*/ 9467 w 21600"/>
              <a:gd name="T9" fmla="*/ 3770 h 21600"/>
              <a:gd name="T10" fmla="*/ 23112 w 21600"/>
              <a:gd name="T11" fmla="*/ 5262 h 21600"/>
              <a:gd name="T12" fmla="*/ 20843 w 21600"/>
              <a:gd name="T13" fmla="*/ 11242 h 21600"/>
              <a:gd name="T14" fmla="*/ 14863 w 21600"/>
              <a:gd name="T15" fmla="*/ 897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325" y="7865"/>
                </a:moveTo>
                <a:cubicBezTo>
                  <a:pt x="16170" y="5296"/>
                  <a:pt x="13616" y="3645"/>
                  <a:pt x="10800" y="3645"/>
                </a:cubicBezTo>
                <a:cubicBezTo>
                  <a:pt x="6981" y="3644"/>
                  <a:pt x="3836" y="6642"/>
                  <a:pt x="3653" y="10456"/>
                </a:cubicBezTo>
                <a:lnTo>
                  <a:pt x="12" y="10281"/>
                </a:lnTo>
                <a:cubicBezTo>
                  <a:pt x="289" y="4525"/>
                  <a:pt x="5036" y="-1"/>
                  <a:pt x="10800" y="0"/>
                </a:cubicBezTo>
                <a:cubicBezTo>
                  <a:pt x="15050" y="0"/>
                  <a:pt x="18906" y="2493"/>
                  <a:pt x="20649" y="6370"/>
                </a:cubicBezTo>
                <a:lnTo>
                  <a:pt x="23112" y="5262"/>
                </a:lnTo>
                <a:lnTo>
                  <a:pt x="20843" y="11242"/>
                </a:lnTo>
                <a:lnTo>
                  <a:pt x="14863" y="8972"/>
                </a:lnTo>
                <a:lnTo>
                  <a:pt x="17325" y="7865"/>
                </a:lnTo>
                <a:close/>
              </a:path>
            </a:pathLst>
          </a:custGeom>
          <a:gradFill rotWithShape="1">
            <a:gsLst>
              <a:gs pos="0">
                <a:schemeClr val="folHlink"/>
              </a:gs>
              <a:gs pos="100000">
                <a:schemeClr val="folHlink">
                  <a:gamma/>
                  <a:shade val="73333"/>
                  <a:invGamma/>
                </a:schemeClr>
              </a:gs>
            </a:gsLst>
            <a:lin ang="5400000" scaled="1"/>
          </a:gradFill>
          <a:ln w="9525">
            <a:noFill/>
            <a:miter lim="800000"/>
          </a:ln>
        </p:spPr>
        <p:txBody>
          <a:bodyPr wrap="none" anchor="ctr"/>
          <a:lstStyle/>
          <a:p>
            <a:endParaRPr lang="ru-RU"/>
          </a:p>
        </p:txBody>
      </p:sp>
      <p:sp>
        <p:nvSpPr>
          <p:cNvPr id="282630" name="AutoShape 6"/>
          <p:cNvSpPr>
            <a:spLocks noChangeArrowheads="1"/>
          </p:cNvSpPr>
          <p:nvPr/>
        </p:nvSpPr>
        <p:spPr>
          <a:xfrm flipV="1">
            <a:off x="3059113" y="4005263"/>
            <a:ext cx="2663825" cy="1439862"/>
          </a:xfrm>
          <a:custGeom>
            <a:avLst/>
            <a:gdLst>
              <a:gd name="G0" fmla="+- -1586977 0 0"/>
              <a:gd name="G1" fmla="+- -11616180 0 0"/>
              <a:gd name="G2" fmla="+- -1586977 0 -11616180"/>
              <a:gd name="G3" fmla="+- 10800 0 0"/>
              <a:gd name="G4" fmla="+- 0 0 -1586977"/>
              <a:gd name="T0" fmla="*/ 360 256 1"/>
              <a:gd name="T1" fmla="*/ 0 256 1"/>
              <a:gd name="G5" fmla="+- G2 T0 T1"/>
              <a:gd name="G6" fmla="?: G2 G2 G5"/>
              <a:gd name="G7" fmla="+- 0 0 G6"/>
              <a:gd name="G8" fmla="+- 7155 0 0"/>
              <a:gd name="G9" fmla="+- 0 0 -11616180"/>
              <a:gd name="G10" fmla="+- 7155 0 2700"/>
              <a:gd name="G11" fmla="cos G10 -1586977"/>
              <a:gd name="G12" fmla="sin G10 -1586977"/>
              <a:gd name="G13" fmla="cos 13500 -1586977"/>
              <a:gd name="G14" fmla="sin 13500 -1586977"/>
              <a:gd name="G15" fmla="+- G11 10800 0"/>
              <a:gd name="G16" fmla="+- G12 10800 0"/>
              <a:gd name="G17" fmla="+- G13 10800 0"/>
              <a:gd name="G18" fmla="+- G14 10800 0"/>
              <a:gd name="G19" fmla="*/ 7155 1 2"/>
              <a:gd name="G20" fmla="+- G19 5400 0"/>
              <a:gd name="G21" fmla="cos G20 -1586977"/>
              <a:gd name="G22" fmla="sin G20 -1586977"/>
              <a:gd name="G23" fmla="+- G21 10800 0"/>
              <a:gd name="G24" fmla="+- G12 G23 G22"/>
              <a:gd name="G25" fmla="+- G22 G23 G11"/>
              <a:gd name="G26" fmla="cos 10800 -1586977"/>
              <a:gd name="G27" fmla="sin 10800 -1586977"/>
              <a:gd name="G28" fmla="cos 7155 -1586977"/>
              <a:gd name="G29" fmla="sin 7155 -1586977"/>
              <a:gd name="G30" fmla="+- G26 10800 0"/>
              <a:gd name="G31" fmla="+- G27 10800 0"/>
              <a:gd name="G32" fmla="+- G28 10800 0"/>
              <a:gd name="G33" fmla="+- G29 10800 0"/>
              <a:gd name="G34" fmla="+- G19 5400 0"/>
              <a:gd name="G35" fmla="cos G34 -11616180"/>
              <a:gd name="G36" fmla="sin G34 -11616180"/>
              <a:gd name="G37" fmla="+/ -11616180 -1586977 2"/>
              <a:gd name="T2" fmla="*/ 180 256 1"/>
              <a:gd name="T3" fmla="*/ 0 256 1"/>
              <a:gd name="G38" fmla="+- G37 T2 T3"/>
              <a:gd name="G39" fmla="?: G2 G37 G38"/>
              <a:gd name="G40" fmla="cos 10800 G39"/>
              <a:gd name="G41" fmla="sin 10800 G39"/>
              <a:gd name="G42" fmla="cos 7155 G39"/>
              <a:gd name="G43" fmla="sin 7155 G39"/>
              <a:gd name="G44" fmla="+- G40 10800 0"/>
              <a:gd name="G45" fmla="+- G41 10800 0"/>
              <a:gd name="G46" fmla="+- G42 10800 0"/>
              <a:gd name="G47" fmla="+- G43 10800 0"/>
              <a:gd name="G48" fmla="+- G35 10800 0"/>
              <a:gd name="G49" fmla="+- G36 10800 0"/>
              <a:gd name="T4" fmla="*/ 8788 w 21600"/>
              <a:gd name="T5" fmla="*/ 188 h 21600"/>
              <a:gd name="T6" fmla="*/ 1832 w 21600"/>
              <a:gd name="T7" fmla="*/ 10369 h 21600"/>
              <a:gd name="T8" fmla="*/ 9467 w 21600"/>
              <a:gd name="T9" fmla="*/ 3770 h 21600"/>
              <a:gd name="T10" fmla="*/ 23112 w 21600"/>
              <a:gd name="T11" fmla="*/ 5262 h 21600"/>
              <a:gd name="T12" fmla="*/ 20843 w 21600"/>
              <a:gd name="T13" fmla="*/ 11242 h 21600"/>
              <a:gd name="T14" fmla="*/ 14863 w 21600"/>
              <a:gd name="T15" fmla="*/ 897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325" y="7865"/>
                </a:moveTo>
                <a:cubicBezTo>
                  <a:pt x="16170" y="5296"/>
                  <a:pt x="13616" y="3645"/>
                  <a:pt x="10800" y="3645"/>
                </a:cubicBezTo>
                <a:cubicBezTo>
                  <a:pt x="6981" y="3644"/>
                  <a:pt x="3836" y="6642"/>
                  <a:pt x="3653" y="10456"/>
                </a:cubicBezTo>
                <a:lnTo>
                  <a:pt x="12" y="10281"/>
                </a:lnTo>
                <a:cubicBezTo>
                  <a:pt x="289" y="4525"/>
                  <a:pt x="5036" y="-1"/>
                  <a:pt x="10800" y="0"/>
                </a:cubicBezTo>
                <a:cubicBezTo>
                  <a:pt x="15050" y="0"/>
                  <a:pt x="18906" y="2493"/>
                  <a:pt x="20649" y="6370"/>
                </a:cubicBezTo>
                <a:lnTo>
                  <a:pt x="23112" y="5262"/>
                </a:lnTo>
                <a:lnTo>
                  <a:pt x="20843" y="11242"/>
                </a:lnTo>
                <a:lnTo>
                  <a:pt x="14863" y="8972"/>
                </a:lnTo>
                <a:lnTo>
                  <a:pt x="17325" y="7865"/>
                </a:lnTo>
                <a:close/>
              </a:path>
            </a:pathLst>
          </a:custGeom>
          <a:gradFill rotWithShape="1">
            <a:gsLst>
              <a:gs pos="0">
                <a:schemeClr val="folHlink"/>
              </a:gs>
              <a:gs pos="100000">
                <a:schemeClr val="folHlink">
                  <a:gamma/>
                  <a:shade val="73333"/>
                  <a:invGamma/>
                </a:schemeClr>
              </a:gs>
            </a:gsLst>
            <a:lin ang="5400000" scaled="1"/>
          </a:gradFill>
          <a:ln w="9525">
            <a:noFill/>
            <a:miter lim="800000"/>
          </a:ln>
        </p:spPr>
        <p:txBody>
          <a:bodyPr wrap="none" anchor="ctr"/>
          <a:lstStyle/>
          <a:p>
            <a:endParaRPr lang="ru-RU"/>
          </a:p>
        </p:txBody>
      </p:sp>
      <p:sp>
        <p:nvSpPr>
          <p:cNvPr id="282631" name="AutoShape 7"/>
          <p:cNvSpPr>
            <a:spLocks noChangeArrowheads="1"/>
          </p:cNvSpPr>
          <p:nvPr/>
        </p:nvSpPr>
        <p:spPr>
          <a:xfrm>
            <a:off x="5219700" y="2205038"/>
            <a:ext cx="2663825" cy="1512887"/>
          </a:xfrm>
          <a:custGeom>
            <a:avLst/>
            <a:gdLst>
              <a:gd name="G0" fmla="+- -1586977 0 0"/>
              <a:gd name="G1" fmla="+- -11616180 0 0"/>
              <a:gd name="G2" fmla="+- -1586977 0 -11616180"/>
              <a:gd name="G3" fmla="+- 10800 0 0"/>
              <a:gd name="G4" fmla="+- 0 0 -1586977"/>
              <a:gd name="T0" fmla="*/ 360 256 1"/>
              <a:gd name="T1" fmla="*/ 0 256 1"/>
              <a:gd name="G5" fmla="+- G2 T0 T1"/>
              <a:gd name="G6" fmla="?: G2 G2 G5"/>
              <a:gd name="G7" fmla="+- 0 0 G6"/>
              <a:gd name="G8" fmla="+- 7155 0 0"/>
              <a:gd name="G9" fmla="+- 0 0 -11616180"/>
              <a:gd name="G10" fmla="+- 7155 0 2700"/>
              <a:gd name="G11" fmla="cos G10 -1586977"/>
              <a:gd name="G12" fmla="sin G10 -1586977"/>
              <a:gd name="G13" fmla="cos 13500 -1586977"/>
              <a:gd name="G14" fmla="sin 13500 -1586977"/>
              <a:gd name="G15" fmla="+- G11 10800 0"/>
              <a:gd name="G16" fmla="+- G12 10800 0"/>
              <a:gd name="G17" fmla="+- G13 10800 0"/>
              <a:gd name="G18" fmla="+- G14 10800 0"/>
              <a:gd name="G19" fmla="*/ 7155 1 2"/>
              <a:gd name="G20" fmla="+- G19 5400 0"/>
              <a:gd name="G21" fmla="cos G20 -1586977"/>
              <a:gd name="G22" fmla="sin G20 -1586977"/>
              <a:gd name="G23" fmla="+- G21 10800 0"/>
              <a:gd name="G24" fmla="+- G12 G23 G22"/>
              <a:gd name="G25" fmla="+- G22 G23 G11"/>
              <a:gd name="G26" fmla="cos 10800 -1586977"/>
              <a:gd name="G27" fmla="sin 10800 -1586977"/>
              <a:gd name="G28" fmla="cos 7155 -1586977"/>
              <a:gd name="G29" fmla="sin 7155 -1586977"/>
              <a:gd name="G30" fmla="+- G26 10800 0"/>
              <a:gd name="G31" fmla="+- G27 10800 0"/>
              <a:gd name="G32" fmla="+- G28 10800 0"/>
              <a:gd name="G33" fmla="+- G29 10800 0"/>
              <a:gd name="G34" fmla="+- G19 5400 0"/>
              <a:gd name="G35" fmla="cos G34 -11616180"/>
              <a:gd name="G36" fmla="sin G34 -11616180"/>
              <a:gd name="G37" fmla="+/ -11616180 -1586977 2"/>
              <a:gd name="T2" fmla="*/ 180 256 1"/>
              <a:gd name="T3" fmla="*/ 0 256 1"/>
              <a:gd name="G38" fmla="+- G37 T2 T3"/>
              <a:gd name="G39" fmla="?: G2 G37 G38"/>
              <a:gd name="G40" fmla="cos 10800 G39"/>
              <a:gd name="G41" fmla="sin 10800 G39"/>
              <a:gd name="G42" fmla="cos 7155 G39"/>
              <a:gd name="G43" fmla="sin 7155 G39"/>
              <a:gd name="G44" fmla="+- G40 10800 0"/>
              <a:gd name="G45" fmla="+- G41 10800 0"/>
              <a:gd name="G46" fmla="+- G42 10800 0"/>
              <a:gd name="G47" fmla="+- G43 10800 0"/>
              <a:gd name="G48" fmla="+- G35 10800 0"/>
              <a:gd name="G49" fmla="+- G36 10800 0"/>
              <a:gd name="T4" fmla="*/ 8788 w 21600"/>
              <a:gd name="T5" fmla="*/ 188 h 21600"/>
              <a:gd name="T6" fmla="*/ 1832 w 21600"/>
              <a:gd name="T7" fmla="*/ 10369 h 21600"/>
              <a:gd name="T8" fmla="*/ 9467 w 21600"/>
              <a:gd name="T9" fmla="*/ 3770 h 21600"/>
              <a:gd name="T10" fmla="*/ 23112 w 21600"/>
              <a:gd name="T11" fmla="*/ 5262 h 21600"/>
              <a:gd name="T12" fmla="*/ 20843 w 21600"/>
              <a:gd name="T13" fmla="*/ 11242 h 21600"/>
              <a:gd name="T14" fmla="*/ 14863 w 21600"/>
              <a:gd name="T15" fmla="*/ 897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325" y="7865"/>
                </a:moveTo>
                <a:cubicBezTo>
                  <a:pt x="16170" y="5296"/>
                  <a:pt x="13616" y="3645"/>
                  <a:pt x="10800" y="3645"/>
                </a:cubicBezTo>
                <a:cubicBezTo>
                  <a:pt x="6981" y="3644"/>
                  <a:pt x="3836" y="6642"/>
                  <a:pt x="3653" y="10456"/>
                </a:cubicBezTo>
                <a:lnTo>
                  <a:pt x="12" y="10281"/>
                </a:lnTo>
                <a:cubicBezTo>
                  <a:pt x="289" y="4525"/>
                  <a:pt x="5036" y="-1"/>
                  <a:pt x="10800" y="0"/>
                </a:cubicBezTo>
                <a:cubicBezTo>
                  <a:pt x="15050" y="0"/>
                  <a:pt x="18906" y="2493"/>
                  <a:pt x="20649" y="6370"/>
                </a:cubicBezTo>
                <a:lnTo>
                  <a:pt x="23112" y="5262"/>
                </a:lnTo>
                <a:lnTo>
                  <a:pt x="20843" y="11242"/>
                </a:lnTo>
                <a:lnTo>
                  <a:pt x="14863" y="8972"/>
                </a:lnTo>
                <a:lnTo>
                  <a:pt x="17325" y="7865"/>
                </a:lnTo>
                <a:close/>
              </a:path>
            </a:pathLst>
          </a:custGeom>
          <a:gradFill rotWithShape="1">
            <a:gsLst>
              <a:gs pos="0">
                <a:schemeClr val="folHlink"/>
              </a:gs>
              <a:gs pos="100000">
                <a:schemeClr val="folHlink">
                  <a:gamma/>
                  <a:shade val="73333"/>
                  <a:invGamma/>
                </a:schemeClr>
              </a:gs>
            </a:gsLst>
            <a:lin ang="5400000" scaled="1"/>
          </a:gradFill>
          <a:ln w="9525">
            <a:noFill/>
            <a:miter lim="800000"/>
          </a:ln>
        </p:spPr>
        <p:txBody>
          <a:bodyPr wrap="none" anchor="ctr"/>
          <a:lstStyle/>
          <a:p>
            <a:endParaRPr lang="ru-RU"/>
          </a:p>
        </p:txBody>
      </p:sp>
      <p:sp>
        <p:nvSpPr>
          <p:cNvPr id="282632" name="Text Box 8"/>
          <p:cNvSpPr txBox="1">
            <a:spLocks noChangeArrowheads="1"/>
          </p:cNvSpPr>
          <p:nvPr/>
        </p:nvSpPr>
        <p:spPr>
          <a:xfrm rot="16200000">
            <a:off x="1624312" y="382587"/>
            <a:ext cx="923330" cy="2949575"/>
          </a:xfrm>
          <a:prstGeom prst="rect">
            <a:avLst/>
          </a:prstGeom>
          <a:noFill/>
          <a:ln w="9525" algn="ctr">
            <a:noFill/>
            <a:miter lim="800000"/>
          </a:ln>
        </p:spPr>
        <p:txBody>
          <a:bodyPr vert="eaVert">
            <a:spAutoFit/>
          </a:bodyPr>
          <a:lstStyle/>
          <a:p>
            <a:pPr algn="ctr" eaLnBrk="0" hangingPunct="0"/>
            <a:r>
              <a:rPr lang="en-US" altLang="ko-KR" sz="1600" b="1" smtClean="0">
                <a:ea typeface="굴림" charset="-127"/>
              </a:rPr>
              <a:t>Timely Compliance</a:t>
            </a:r>
          </a:p>
          <a:p>
            <a:pPr algn="ctr" eaLnBrk="0" hangingPunct="0"/>
            <a:r>
              <a:rPr lang="en-US" altLang="ko-KR" sz="1600" b="1" smtClean="0">
                <a:ea typeface="굴림" charset="-127"/>
              </a:rPr>
              <a:t>&amp;</a:t>
            </a:r>
          </a:p>
          <a:p>
            <a:pPr algn="ctr" eaLnBrk="0" hangingPunct="0"/>
            <a:r>
              <a:rPr lang="en-US" altLang="ko-KR" sz="1600" b="1" smtClean="0">
                <a:ea typeface="굴림" charset="-127"/>
              </a:rPr>
              <a:t>Registration</a:t>
            </a:r>
            <a:endParaRPr lang="en-US" altLang="ko-KR" sz="1600" b="1">
              <a:ea typeface="굴림" charset="-127"/>
            </a:endParaRPr>
          </a:p>
        </p:txBody>
      </p:sp>
      <p:sp>
        <p:nvSpPr>
          <p:cNvPr id="282633" name="Text Box 9"/>
          <p:cNvSpPr txBox="1">
            <a:spLocks noChangeArrowheads="1"/>
          </p:cNvSpPr>
          <p:nvPr/>
        </p:nvSpPr>
        <p:spPr>
          <a:xfrm rot="16200000">
            <a:off x="4000798" y="4452879"/>
            <a:ext cx="923330" cy="2949575"/>
          </a:xfrm>
          <a:prstGeom prst="rect">
            <a:avLst/>
          </a:prstGeom>
          <a:noFill/>
          <a:ln w="9525" algn="ctr">
            <a:noFill/>
            <a:miter lim="800000"/>
          </a:ln>
        </p:spPr>
        <p:txBody>
          <a:bodyPr vert="eaVert">
            <a:spAutoFit/>
          </a:bodyPr>
          <a:lstStyle/>
          <a:p>
            <a:pPr algn="ctr" eaLnBrk="0" hangingPunct="0"/>
            <a:r>
              <a:rPr lang="en-US" altLang="ko-KR" sz="1600" b="1" smtClean="0">
                <a:ea typeface="굴림" charset="-127"/>
              </a:rPr>
              <a:t>Planning</a:t>
            </a:r>
          </a:p>
          <a:p>
            <a:pPr algn="ctr" eaLnBrk="0" hangingPunct="0"/>
            <a:r>
              <a:rPr lang="en-US" altLang="ko-KR" sz="1600" b="1" smtClean="0">
                <a:ea typeface="굴림" charset="-127"/>
              </a:rPr>
              <a:t>&amp;</a:t>
            </a:r>
          </a:p>
          <a:p>
            <a:pPr algn="ctr" eaLnBrk="0" hangingPunct="0"/>
            <a:r>
              <a:rPr lang="en-US" altLang="ko-KR" sz="1600" b="1" smtClean="0">
                <a:ea typeface="굴림" charset="-127"/>
              </a:rPr>
              <a:t>Preparation</a:t>
            </a:r>
            <a:endParaRPr lang="en-US" altLang="ko-KR" sz="1600" b="1">
              <a:ea typeface="굴림" charset="-127"/>
            </a:endParaRPr>
          </a:p>
        </p:txBody>
      </p:sp>
      <p:sp>
        <p:nvSpPr>
          <p:cNvPr id="282634" name="Text Box 10"/>
          <p:cNvSpPr txBox="1">
            <a:spLocks noChangeArrowheads="1"/>
          </p:cNvSpPr>
          <p:nvPr/>
        </p:nvSpPr>
        <p:spPr>
          <a:xfrm rot="16200000">
            <a:off x="6091537" y="382586"/>
            <a:ext cx="923330" cy="2949575"/>
          </a:xfrm>
          <a:prstGeom prst="rect">
            <a:avLst/>
          </a:prstGeom>
          <a:noFill/>
          <a:ln w="9525" algn="ctr">
            <a:noFill/>
            <a:miter lim="800000"/>
          </a:ln>
        </p:spPr>
        <p:txBody>
          <a:bodyPr vert="eaVert">
            <a:spAutoFit/>
          </a:bodyPr>
          <a:lstStyle/>
          <a:p>
            <a:pPr algn="ctr" eaLnBrk="0" hangingPunct="0"/>
            <a:r>
              <a:rPr lang="en-US" altLang="ko-KR" sz="1600" b="1" smtClean="0">
                <a:ea typeface="굴림" charset="-127"/>
              </a:rPr>
              <a:t>Review</a:t>
            </a:r>
          </a:p>
          <a:p>
            <a:pPr algn="ctr" eaLnBrk="0" hangingPunct="0"/>
            <a:r>
              <a:rPr lang="en-US" altLang="ko-KR" sz="1600" b="1" smtClean="0">
                <a:ea typeface="굴림" charset="-127"/>
              </a:rPr>
              <a:t>&amp;</a:t>
            </a:r>
          </a:p>
          <a:p>
            <a:pPr algn="ctr" eaLnBrk="0" hangingPunct="0"/>
            <a:r>
              <a:rPr lang="en-US" altLang="ko-KR" sz="1600" b="1" smtClean="0">
                <a:ea typeface="굴림" charset="-127"/>
              </a:rPr>
              <a:t>Revision</a:t>
            </a:r>
            <a:endParaRPr lang="en-US" altLang="ko-KR" sz="1600" b="1">
              <a:ea typeface="굴림" charset="-127"/>
            </a:endParaRPr>
          </a:p>
        </p:txBody>
      </p:sp>
      <p:grpSp>
        <p:nvGrpSpPr>
          <p:cNvPr id="3" name="Group 11"/>
          <p:cNvGrpSpPr/>
          <p:nvPr/>
        </p:nvGrpSpPr>
        <p:grpSpPr>
          <a:xfrm>
            <a:off x="2627313" y="3070225"/>
            <a:ext cx="1439862" cy="1439863"/>
            <a:chOff x="340" y="2131"/>
            <a:chExt cx="907" cy="907"/>
          </a:xfrm>
        </p:grpSpPr>
        <p:sp>
          <p:nvSpPr>
            <p:cNvPr id="282636" name="AutoShape 12"/>
            <p:cNvSpPr>
              <a:spLocks noChangeArrowheads="1"/>
            </p:cNvSpPr>
            <p:nvPr/>
          </p:nvSpPr>
          <p:spPr>
            <a:xfrm>
              <a:off x="340" y="2131"/>
              <a:ext cx="907" cy="907"/>
            </a:xfrm>
            <a:prstGeom prst="roundRect">
              <a:avLst>
                <a:gd name="adj" fmla="val 14222"/>
              </a:avLst>
            </a:prstGeom>
            <a:solidFill>
              <a:schemeClr val="bg2"/>
            </a:solidFill>
            <a:ln w="9525">
              <a:solidFill>
                <a:schemeClr val="bg1"/>
              </a:solidFill>
              <a:round/>
            </a:ln>
          </p:spPr>
          <p:txBody>
            <a:bodyPr wrap="none" anchor="ctr"/>
            <a:lstStyle/>
            <a:p>
              <a:pPr algn="ctr"/>
              <a:r>
                <a:rPr lang="en-US" sz="1200" b="1" smtClean="0">
                  <a:solidFill>
                    <a:schemeClr val="bg1"/>
                  </a:solidFill>
                  <a:ea typeface="굴림" charset="-127"/>
                </a:rPr>
                <a:t>DCAS</a:t>
              </a:r>
            </a:p>
            <a:p>
              <a:pPr algn="ctr"/>
              <a:r>
                <a:rPr lang="en-US" sz="1200" b="1" smtClean="0">
                  <a:solidFill>
                    <a:schemeClr val="bg1"/>
                  </a:solidFill>
                  <a:ea typeface="굴림" charset="-127"/>
                </a:rPr>
                <a:t>Enrollment</a:t>
              </a:r>
            </a:p>
          </p:txBody>
        </p:sp>
        <p:sp>
          <p:nvSpPr>
            <p:cNvPr id="282637" name="AutoShape 13"/>
            <p:cNvSpPr>
              <a:spLocks noChangeArrowheads="1"/>
            </p:cNvSpPr>
            <p:nvPr/>
          </p:nvSpPr>
          <p:spPr>
            <a:xfrm>
              <a:off x="353" y="2144"/>
              <a:ext cx="880" cy="221"/>
            </a:xfrm>
            <a:prstGeom prst="roundRect">
              <a:avLst>
                <a:gd name="adj" fmla="val 50000"/>
              </a:avLst>
            </a:prstGeom>
            <a:gradFill rotWithShape="1">
              <a:gsLst>
                <a:gs pos="0">
                  <a:schemeClr val="bg2">
                    <a:gamma/>
                    <a:tint val="22353"/>
                    <a:invGamma/>
                  </a:schemeClr>
                </a:gs>
                <a:gs pos="100000">
                  <a:schemeClr val="bg2">
                    <a:alpha val="0"/>
                  </a:schemeClr>
                </a:gs>
              </a:gsLst>
              <a:lin ang="5400000" scaled="1"/>
            </a:gradFill>
            <a:ln w="9525">
              <a:noFill/>
              <a:round/>
            </a:ln>
          </p:spPr>
          <p:txBody>
            <a:bodyPr wrap="none" anchor="ctr"/>
            <a:lstStyle/>
            <a:p>
              <a:endParaRPr lang="ru-RU"/>
            </a:p>
          </p:txBody>
        </p:sp>
      </p:grpSp>
      <p:grpSp>
        <p:nvGrpSpPr>
          <p:cNvPr id="4" name="Group 14"/>
          <p:cNvGrpSpPr/>
          <p:nvPr/>
        </p:nvGrpSpPr>
        <p:grpSpPr>
          <a:xfrm>
            <a:off x="4787900" y="2997200"/>
            <a:ext cx="1439863" cy="1439863"/>
            <a:chOff x="340" y="2131"/>
            <a:chExt cx="907" cy="907"/>
          </a:xfrm>
        </p:grpSpPr>
        <p:sp>
          <p:nvSpPr>
            <p:cNvPr id="282639" name="AutoShape 15"/>
            <p:cNvSpPr>
              <a:spLocks noChangeArrowheads="1"/>
            </p:cNvSpPr>
            <p:nvPr/>
          </p:nvSpPr>
          <p:spPr>
            <a:xfrm>
              <a:off x="340" y="2131"/>
              <a:ext cx="907" cy="907"/>
            </a:xfrm>
            <a:prstGeom prst="roundRect">
              <a:avLst>
                <a:gd name="adj" fmla="val 14222"/>
              </a:avLst>
            </a:prstGeom>
            <a:solidFill>
              <a:schemeClr val="accent2"/>
            </a:solidFill>
            <a:ln w="9525">
              <a:noFill/>
              <a:round/>
            </a:ln>
          </p:spPr>
          <p:txBody>
            <a:bodyPr wrap="none" anchor="ctr"/>
            <a:lstStyle/>
            <a:p>
              <a:pPr algn="ctr"/>
              <a:r>
                <a:rPr lang="en-US" sz="1200" b="1" smtClean="0">
                  <a:solidFill>
                    <a:schemeClr val="bg1"/>
                  </a:solidFill>
                  <a:ea typeface="굴림" charset="-127"/>
                </a:rPr>
                <a:t>RGEES</a:t>
              </a:r>
            </a:p>
            <a:p>
              <a:pPr algn="ctr"/>
              <a:r>
                <a:rPr lang="en-US" sz="1200" b="1" smtClean="0">
                  <a:solidFill>
                    <a:schemeClr val="bg1"/>
                  </a:solidFill>
                  <a:ea typeface="굴림" charset="-127"/>
                </a:rPr>
                <a:t>Consideration</a:t>
              </a:r>
            </a:p>
          </p:txBody>
        </p:sp>
        <p:sp>
          <p:nvSpPr>
            <p:cNvPr id="282640" name="AutoShape 16"/>
            <p:cNvSpPr>
              <a:spLocks noChangeArrowheads="1"/>
            </p:cNvSpPr>
            <p:nvPr/>
          </p:nvSpPr>
          <p:spPr>
            <a:xfrm>
              <a:off x="353" y="2144"/>
              <a:ext cx="880" cy="221"/>
            </a:xfrm>
            <a:prstGeom prst="roundRect">
              <a:avLst>
                <a:gd name="adj" fmla="val 50000"/>
              </a:avLst>
            </a:prstGeom>
            <a:gradFill rotWithShape="1">
              <a:gsLst>
                <a:gs pos="0">
                  <a:schemeClr val="accent2">
                    <a:gamma/>
                    <a:tint val="22353"/>
                    <a:invGamma/>
                  </a:schemeClr>
                </a:gs>
                <a:gs pos="100000">
                  <a:schemeClr val="accent2">
                    <a:alpha val="0"/>
                  </a:schemeClr>
                </a:gs>
              </a:gsLst>
              <a:lin ang="5400000" scaled="1"/>
            </a:gradFill>
            <a:ln w="9525">
              <a:noFill/>
              <a:round/>
            </a:ln>
          </p:spPr>
          <p:txBody>
            <a:bodyPr wrap="none" anchor="ctr"/>
            <a:lstStyle/>
            <a:p>
              <a:endParaRPr lang="ru-RU"/>
            </a:p>
          </p:txBody>
        </p:sp>
      </p:grpSp>
      <p:grpSp>
        <p:nvGrpSpPr>
          <p:cNvPr id="5" name="Group 17"/>
          <p:cNvGrpSpPr/>
          <p:nvPr/>
        </p:nvGrpSpPr>
        <p:grpSpPr>
          <a:xfrm>
            <a:off x="7235825" y="3070225"/>
            <a:ext cx="1439863" cy="1439863"/>
            <a:chOff x="340" y="2131"/>
            <a:chExt cx="907" cy="907"/>
          </a:xfrm>
        </p:grpSpPr>
        <p:sp>
          <p:nvSpPr>
            <p:cNvPr id="282642" name="AutoShape 18"/>
            <p:cNvSpPr>
              <a:spLocks noChangeArrowheads="1"/>
            </p:cNvSpPr>
            <p:nvPr/>
          </p:nvSpPr>
          <p:spPr>
            <a:xfrm>
              <a:off x="340" y="2131"/>
              <a:ext cx="907" cy="907"/>
            </a:xfrm>
            <a:prstGeom prst="roundRect">
              <a:avLst>
                <a:gd name="adj" fmla="val 14222"/>
              </a:avLst>
            </a:prstGeom>
            <a:solidFill>
              <a:schemeClr val="hlink"/>
            </a:solidFill>
            <a:ln w="9525">
              <a:noFill/>
              <a:round/>
            </a:ln>
          </p:spPr>
          <p:txBody>
            <a:bodyPr wrap="none" anchor="ctr"/>
            <a:lstStyle/>
            <a:p>
              <a:pPr algn="ctr"/>
              <a:r>
                <a:rPr lang="en-US" altLang="ko-KR" sz="1200" b="1" smtClean="0">
                  <a:solidFill>
                    <a:schemeClr val="bg1"/>
                  </a:solidFill>
                  <a:ea typeface="굴림" charset="-127"/>
                </a:rPr>
                <a:t>Completers List</a:t>
              </a:r>
            </a:p>
            <a:p>
              <a:pPr algn="ctr"/>
              <a:r>
                <a:rPr lang="en-US" sz="1200" b="1" smtClean="0">
                  <a:solidFill>
                    <a:schemeClr val="bg1"/>
                  </a:solidFill>
                  <a:ea typeface="굴림" charset="-127"/>
                </a:rPr>
                <a:t>Distribution</a:t>
              </a:r>
              <a:endParaRPr lang="en-US" sz="1200"/>
            </a:p>
          </p:txBody>
        </p:sp>
        <p:sp>
          <p:nvSpPr>
            <p:cNvPr id="282643" name="AutoShape 19"/>
            <p:cNvSpPr>
              <a:spLocks noChangeArrowheads="1"/>
            </p:cNvSpPr>
            <p:nvPr/>
          </p:nvSpPr>
          <p:spPr>
            <a:xfrm>
              <a:off x="353" y="2144"/>
              <a:ext cx="880" cy="221"/>
            </a:xfrm>
            <a:prstGeom prst="roundRect">
              <a:avLst>
                <a:gd name="adj" fmla="val 50000"/>
              </a:avLst>
            </a:prstGeom>
            <a:gradFill rotWithShape="1">
              <a:gsLst>
                <a:gs pos="0">
                  <a:schemeClr val="hlink">
                    <a:gamma/>
                    <a:tint val="22353"/>
                    <a:invGamma/>
                  </a:schemeClr>
                </a:gs>
                <a:gs pos="100000">
                  <a:schemeClr val="hlink">
                    <a:alpha val="0"/>
                  </a:schemeClr>
                </a:gs>
              </a:gsLst>
              <a:lin ang="5400000" scaled="1"/>
            </a:gradFill>
            <a:ln w="9525">
              <a:noFill/>
              <a:round/>
            </a:ln>
          </p:spPr>
          <p:txBody>
            <a:bodyPr wrap="none" anchor="ctr"/>
            <a:lstStyle/>
            <a:p>
              <a:endParaRPr lang="ru-RU"/>
            </a:p>
          </p:txBody>
        </p:sp>
      </p:grpSp>
      <p:sp>
        <p:nvSpPr>
          <p:cNvPr id="20" name="Rectangle 12"/>
          <p:cNvSpPr>
            <a:spLocks noGrp="1" noChangeArrowheads="1"/>
          </p:cNvSpPr>
          <p:nvPr>
            <p:ph type="title" idx="4294967295"/>
          </p:nvPr>
        </p:nvSpPr>
        <p:spPr>
          <a:xfrm>
            <a:off x="935832" y="762000"/>
            <a:ext cx="7272337" cy="508000"/>
          </a:xfrm>
        </p:spPr>
        <p:txBody>
          <a:bodyPr>
            <a:noAutofit/>
          </a:bodyPr>
          <a:lstStyle/>
          <a:p>
            <a:pPr algn="ctr"/>
            <a:r>
              <a:rPr lang="fr-FR" sz="4000" b="1" smtClean="0">
                <a:solidFill>
                  <a:schemeClr val="accent3"/>
                </a:solidFill>
                <a:effectLst>
                  <a:outerShdw blurRad="38100" dist="38100" dir="2700000" algn="tl">
                    <a:srgbClr val="000000">
                      <a:alpha val="43137"/>
                    </a:srgbClr>
                  </a:outerShdw>
                </a:effectLst>
              </a:rPr>
              <a:t>What Can/Should You Be Doing</a:t>
            </a:r>
            <a:r>
              <a:rPr lang="fr-FR" sz="4000" b="1">
                <a:solidFill>
                  <a:schemeClr val="accent3"/>
                </a:solidFill>
                <a:effectLst>
                  <a:outerShdw blurRad="38100" dist="38100" dir="2700000" algn="tl">
                    <a:srgbClr val="000000">
                      <a:alpha val="43137"/>
                    </a:srgbClr>
                  </a:outerShdw>
                </a:effectLst>
              </a:rPr>
              <a:t>?</a:t>
            </a:r>
            <a:endParaRPr lang="fr-FR" sz="4000" b="1">
              <a:solidFill>
                <a:schemeClr val="accent3"/>
              </a:solidFill>
              <a:effectLst>
                <a:outerShdw blurRad="38100" dist="38100" dir="2700000" algn="tl">
                  <a:srgbClr val="000000">
                    <a:alpha val="43137"/>
                  </a:srgbClr>
                </a:outerShdw>
              </a:effectLst>
              <a:latin typeface="Albertus MT Lt"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7620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a:t>
            </a:r>
            <a:r>
              <a:rPr lang="fr-FR" sz="4000" b="1">
                <a:solidFill>
                  <a:schemeClr val="accent3"/>
                </a:solidFill>
                <a:effectLst>
                  <a:outerShdw blurRad="38100" dist="38100" dir="2700000" algn="tl">
                    <a:srgbClr val="000000">
                      <a:alpha val="43137"/>
                    </a:srgbClr>
                  </a:outerShdw>
                </a:effectLst>
              </a:rPr>
              <a:t> </a:t>
            </a:r>
            <a:r>
              <a:rPr lang="fr-FR" sz="4000" b="1" smtClean="0">
                <a:solidFill>
                  <a:schemeClr val="accent3"/>
                </a:solidFill>
                <a:effectLst>
                  <a:outerShdw blurRad="38100" dist="38100" dir="2700000" algn="tl">
                    <a:srgbClr val="000000">
                      <a:alpha val="43137"/>
                    </a:srgbClr>
                  </a:outerShdw>
                </a:effectLst>
              </a:rPr>
              <a:t>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838200" y="2057400"/>
            <a:ext cx="7776864" cy="36576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Enrolling In Data Challenges and Appeals Solution</a:t>
            </a:r>
          </a:p>
          <a:p>
            <a:pPr marL="457200" lvl="4" indent="0">
              <a:lnSpc>
                <a:spcPct val="90000"/>
              </a:lnSpc>
              <a:buNone/>
            </a:pPr>
            <a:endParaRPr lang="en-US" smtClean="0"/>
          </a:p>
          <a:p>
            <a:pPr marL="457200" lvl="4" indent="0">
              <a:lnSpc>
                <a:spcPct val="90000"/>
              </a:lnSpc>
              <a:buNone/>
            </a:pPr>
            <a:r>
              <a:rPr lang="en-US" sz="1600">
                <a:solidFill>
                  <a:schemeClr val="tx2"/>
                </a:solidFill>
              </a:rPr>
              <a:t>The first step in obtaining access to DCAS will be to enroll authorized users at your school in the new service via the Student Aid Internet Gateway (SAIG) Enrollment Web site. </a:t>
            </a:r>
            <a:endParaRPr lang="en-US" sz="1600" smtClean="0">
              <a:solidFill>
                <a:schemeClr val="tx2"/>
              </a:solidFill>
            </a:endParaRPr>
          </a:p>
          <a:p>
            <a:pPr marL="457200" lvl="4" indent="0">
              <a:lnSpc>
                <a:spcPct val="90000"/>
              </a:lnSpc>
              <a:buNone/>
            </a:pPr>
            <a:endParaRPr lang="en-US" sz="1600">
              <a:solidFill>
                <a:schemeClr val="tx2"/>
              </a:solidFill>
            </a:endParaRPr>
          </a:p>
          <a:p>
            <a:pPr marL="457200" lvl="4" indent="0">
              <a:lnSpc>
                <a:spcPct val="90000"/>
              </a:lnSpc>
              <a:buNone/>
            </a:pPr>
            <a:r>
              <a:rPr lang="en-US" sz="1600" smtClean="0">
                <a:solidFill>
                  <a:schemeClr val="tx2"/>
                </a:solidFill>
              </a:rPr>
              <a:t>We </a:t>
            </a:r>
            <a:r>
              <a:rPr lang="en-US" sz="1600">
                <a:solidFill>
                  <a:schemeClr val="tx2"/>
                </a:solidFill>
              </a:rPr>
              <a:t>will notify the community when the service is available for enrollment, and provide detailed instructions for your school’s Primary Destination Point Administrator (PDPA) to complete the process. Please note that submission of a signature page will be required, before access will be </a:t>
            </a:r>
            <a:r>
              <a:rPr lang="en-US" sz="1600" smtClean="0">
                <a:solidFill>
                  <a:schemeClr val="tx2"/>
                </a:solidFill>
              </a:rPr>
              <a:t>granted.</a:t>
            </a:r>
          </a:p>
          <a:p>
            <a:pPr marL="457200" lvl="4" indent="0">
              <a:lnSpc>
                <a:spcPct val="90000"/>
              </a:lnSpc>
              <a:buNone/>
            </a:pPr>
            <a:endParaRPr lang="en-US" sz="1600" smtClean="0">
              <a:solidFill>
                <a:schemeClr val="tx2"/>
              </a:solidFill>
            </a:endParaRPr>
          </a:p>
          <a:p>
            <a:pPr marL="457200" lvl="4" indent="0" algn="r">
              <a:lnSpc>
                <a:spcPct val="90000"/>
              </a:lnSpc>
              <a:buNone/>
            </a:pPr>
            <a:r>
              <a:rPr lang="en-US" sz="1600" smtClean="0">
                <a:solidFill>
                  <a:schemeClr val="tx2"/>
                </a:solidFill>
              </a:rPr>
              <a:t>Electronic Announcement #64 – 10/22/15</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30417185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838200"/>
            <a:ext cx="5715000" cy="762000"/>
          </a:xfrm>
        </p:spPr>
        <p:txBody>
          <a:bodyPr>
            <a:noAutofit/>
          </a:bodyPr>
          <a:lstStyle/>
          <a:p>
            <a:r>
              <a:rPr lang="en-US" sz="4800" b="1">
                <a:solidFill>
                  <a:schemeClr val="accent3"/>
                </a:solidFill>
                <a:effectLst>
                  <a:outerShdw blurRad="38100" dist="38100" dir="2700000" algn="tl">
                    <a:srgbClr val="000000">
                      <a:alpha val="43137"/>
                    </a:srgbClr>
                  </a:outerShdw>
                </a:effectLst>
              </a:rPr>
              <a:t>Changes In Our World </a:t>
            </a:r>
          </a:p>
        </p:txBody>
      </p:sp>
      <p:sp>
        <p:nvSpPr>
          <p:cNvPr id="3" name="Content Placeholder 2"/>
          <p:cNvSpPr>
            <a:spLocks noGrp="1"/>
          </p:cNvSpPr>
          <p:nvPr>
            <p:ph idx="1"/>
          </p:nvPr>
        </p:nvSpPr>
        <p:spPr>
          <a:xfrm>
            <a:off x="342900" y="2133600"/>
            <a:ext cx="8458200" cy="3429000"/>
          </a:xfrm>
        </p:spPr>
        <p:txBody>
          <a:bodyPr/>
          <a:lstStyle/>
          <a:p>
            <a:pPr marL="0" indent="0" algn="ctr">
              <a:buNone/>
            </a:pPr>
            <a:r>
              <a:rPr lang="en-US" sz="3600" b="1" smtClean="0">
                <a:solidFill>
                  <a:schemeClr val="accent2"/>
                </a:solidFill>
              </a:rPr>
              <a:t>EMBRACE IT AND ENGAGE</a:t>
            </a:r>
          </a:p>
          <a:p>
            <a:pPr marL="0" indent="0" algn="ctr">
              <a:buNone/>
            </a:pPr>
            <a:endParaRPr lang="en-US" sz="2000">
              <a:solidFill>
                <a:schemeClr val="tx2"/>
              </a:solidFill>
            </a:endParaRPr>
          </a:p>
          <a:p>
            <a:pPr marL="0" indent="0" algn="ctr">
              <a:buNone/>
            </a:pPr>
            <a:r>
              <a:rPr lang="en-US" sz="3200" smtClean="0">
                <a:solidFill>
                  <a:schemeClr val="tx2"/>
                </a:solidFill>
              </a:rPr>
              <a:t>The most difficult time is the transition from</a:t>
            </a:r>
          </a:p>
          <a:p>
            <a:pPr marL="0" indent="0" algn="ctr">
              <a:buNone/>
            </a:pPr>
            <a:r>
              <a:rPr lang="en-US" sz="3200" smtClean="0">
                <a:solidFill>
                  <a:schemeClr val="tx2"/>
                </a:solidFill>
              </a:rPr>
              <a:t>Doing what we have been doing, to</a:t>
            </a:r>
          </a:p>
          <a:p>
            <a:pPr marL="0" indent="0" algn="ctr">
              <a:buNone/>
            </a:pPr>
            <a:r>
              <a:rPr lang="en-US" sz="3200">
                <a:solidFill>
                  <a:schemeClr val="tx2"/>
                </a:solidFill>
              </a:rPr>
              <a:t>D</a:t>
            </a:r>
            <a:r>
              <a:rPr lang="en-US" sz="3200" smtClean="0">
                <a:solidFill>
                  <a:schemeClr val="tx2"/>
                </a:solidFill>
              </a:rPr>
              <a:t>oing what needs to be done…NOW!!!! </a:t>
            </a:r>
          </a:p>
        </p:txBody>
      </p:sp>
      <p:pic>
        <p:nvPicPr>
          <p:cNvPr id="8"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12" name="TextBox 11"/>
          <p:cNvSpPr txBox="1"/>
          <p:nvPr/>
        </p:nvSpPr>
        <p:spPr>
          <a:xfrm>
            <a:off x="228600" y="6169967"/>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41598913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2866" name="AutoShape 2"/>
          <p:cNvCxnSpPr>
            <a:cxnSpLocks noChangeShapeType="1"/>
            <a:stCxn id="292894" idx="3"/>
            <a:endCxn id="292875" idx="3"/>
          </p:cNvCxnSpPr>
          <p:nvPr/>
        </p:nvCxnSpPr>
        <p:spPr>
          <a:xfrm flipV="1">
            <a:off x="2759008" y="4446218"/>
            <a:ext cx="1425298" cy="542163"/>
          </a:xfrm>
          <a:prstGeom prst="straightConnector1">
            <a:avLst/>
          </a:prstGeom>
          <a:noFill/>
          <a:ln w="41275">
            <a:solidFill>
              <a:schemeClr val="tx1"/>
            </a:solidFill>
            <a:round/>
            <a:headEnd type="triangle" w="lg" len="lg"/>
            <a:tailEnd type="triangle" w="lg" len="lg"/>
          </a:ln>
        </p:spPr>
      </p:cxnSp>
      <p:cxnSp>
        <p:nvCxnSpPr>
          <p:cNvPr id="292867" name="AutoShape 3"/>
          <p:cNvCxnSpPr>
            <a:cxnSpLocks noChangeShapeType="1"/>
            <a:stCxn id="292902" idx="1"/>
            <a:endCxn id="292875" idx="5"/>
          </p:cNvCxnSpPr>
          <p:nvPr/>
        </p:nvCxnSpPr>
        <p:spPr>
          <a:xfrm flipH="1" flipV="1">
            <a:off x="5323332" y="4446218"/>
            <a:ext cx="1418781" cy="495670"/>
          </a:xfrm>
          <a:prstGeom prst="straightConnector1">
            <a:avLst/>
          </a:prstGeom>
          <a:noFill/>
          <a:ln w="41275">
            <a:solidFill>
              <a:schemeClr val="tx1"/>
            </a:solidFill>
            <a:round/>
            <a:headEnd type="triangle" w="lg" len="lg"/>
            <a:tailEnd type="triangle" w="lg" len="lg"/>
          </a:ln>
        </p:spPr>
      </p:cxnSp>
      <p:cxnSp>
        <p:nvCxnSpPr>
          <p:cNvPr id="292868" name="AutoShape 4"/>
          <p:cNvCxnSpPr>
            <a:cxnSpLocks noChangeShapeType="1"/>
            <a:stCxn id="292875" idx="0"/>
            <a:endCxn id="292881" idx="4"/>
          </p:cNvCxnSpPr>
          <p:nvPr/>
        </p:nvCxnSpPr>
        <p:spPr>
          <a:xfrm flipH="1" flipV="1">
            <a:off x="4749800" y="2493963"/>
            <a:ext cx="4763" cy="577850"/>
          </a:xfrm>
          <a:prstGeom prst="straightConnector1">
            <a:avLst/>
          </a:prstGeom>
          <a:noFill/>
          <a:ln w="41275">
            <a:solidFill>
              <a:schemeClr val="tx1"/>
            </a:solidFill>
            <a:round/>
            <a:headEnd type="triangle" w="lg" len="lg"/>
            <a:tailEnd type="triangle" w="lg" len="lg"/>
          </a:ln>
        </p:spPr>
      </p:cxnSp>
      <p:sp>
        <p:nvSpPr>
          <p:cNvPr id="292869" name="Rectangle 5"/>
          <p:cNvSpPr>
            <a:spLocks noChangeArrowheads="1"/>
          </p:cNvSpPr>
          <p:nvPr/>
        </p:nvSpPr>
        <p:spPr>
          <a:xfrm>
            <a:off x="380174" y="2868990"/>
            <a:ext cx="3387466" cy="1354217"/>
          </a:xfrm>
          <a:prstGeom prst="rect">
            <a:avLst/>
          </a:prstGeom>
          <a:noFill/>
          <a:ln w="9525">
            <a:noFill/>
            <a:miter lim="800000"/>
          </a:ln>
        </p:spPr>
        <p:txBody>
          <a:bodyPr wrap="none">
            <a:spAutoFit/>
          </a:bodyPr>
          <a:lstStyle/>
          <a:p>
            <a:pPr algn="ctr"/>
            <a:r>
              <a:rPr lang="en-US" sz="1400" b="1" smtClean="0">
                <a:ea typeface="굴림" charset="-127"/>
              </a:rPr>
              <a:t>“Interpreting the GE Completers List”</a:t>
            </a:r>
          </a:p>
          <a:p>
            <a:pPr algn="ctr"/>
            <a:r>
              <a:rPr lang="en-US" sz="1400" b="1">
                <a:ea typeface="굴림" charset="-127"/>
              </a:rPr>
              <a:t>&amp;</a:t>
            </a:r>
            <a:endParaRPr lang="en-US" sz="1400" b="1" smtClean="0">
              <a:ea typeface="굴림" charset="-127"/>
            </a:endParaRPr>
          </a:p>
          <a:p>
            <a:pPr algn="ctr"/>
            <a:r>
              <a:rPr lang="en-US" sz="1400" b="1">
                <a:ea typeface="굴림" charset="-127"/>
              </a:rPr>
              <a:t>”How to Submit a Challenge </a:t>
            </a:r>
          </a:p>
          <a:p>
            <a:pPr algn="ctr"/>
            <a:r>
              <a:rPr lang="en-US" sz="1400" b="1">
                <a:ea typeface="굴림" charset="-127"/>
              </a:rPr>
              <a:t>to the GE Completers List”</a:t>
            </a:r>
          </a:p>
          <a:p>
            <a:pPr algn="ctr"/>
            <a:endParaRPr lang="en-US" sz="1400" b="1">
              <a:ea typeface="굴림" charset="-127"/>
            </a:endParaRPr>
          </a:p>
          <a:p>
            <a:pPr algn="ctr"/>
            <a:r>
              <a:rPr lang="en-US" sz="1200" b="1" smtClean="0">
                <a:ea typeface="굴림" charset="-127"/>
              </a:rPr>
              <a:t>Dear Colleague Letter ANN-15-17</a:t>
            </a:r>
            <a:endParaRPr lang="en-US" sz="1200" b="1" baseline="-25000"/>
          </a:p>
        </p:txBody>
      </p:sp>
      <p:sp>
        <p:nvSpPr>
          <p:cNvPr id="292870" name="Rectangle 6"/>
          <p:cNvSpPr>
            <a:spLocks noChangeArrowheads="1"/>
          </p:cNvSpPr>
          <p:nvPr/>
        </p:nvSpPr>
        <p:spPr>
          <a:xfrm>
            <a:off x="4521211" y="5583238"/>
            <a:ext cx="4087979" cy="338554"/>
          </a:xfrm>
          <a:prstGeom prst="rect">
            <a:avLst/>
          </a:prstGeom>
          <a:noFill/>
          <a:ln w="9525">
            <a:noFill/>
            <a:miter lim="800000"/>
          </a:ln>
        </p:spPr>
        <p:txBody>
          <a:bodyPr wrap="none">
            <a:spAutoFit/>
          </a:bodyPr>
          <a:lstStyle/>
          <a:p>
            <a:pPr algn="ctr"/>
            <a:r>
              <a:rPr lang="en-US" sz="1600" b="1" smtClean="0"/>
              <a:t>Gainful Employment Operations Manual</a:t>
            </a:r>
            <a:endParaRPr lang="en-US" sz="1600" b="1" baseline="-25000"/>
          </a:p>
        </p:txBody>
      </p:sp>
      <p:sp>
        <p:nvSpPr>
          <p:cNvPr id="292871" name="Rectangle 7"/>
          <p:cNvSpPr>
            <a:spLocks noChangeArrowheads="1"/>
          </p:cNvSpPr>
          <p:nvPr/>
        </p:nvSpPr>
        <p:spPr>
          <a:xfrm>
            <a:off x="5445343" y="2363258"/>
            <a:ext cx="2239716" cy="830997"/>
          </a:xfrm>
          <a:prstGeom prst="rect">
            <a:avLst/>
          </a:prstGeom>
          <a:noFill/>
          <a:ln w="9525">
            <a:noFill/>
            <a:miter lim="800000"/>
          </a:ln>
        </p:spPr>
        <p:txBody>
          <a:bodyPr wrap="none">
            <a:spAutoFit/>
          </a:bodyPr>
          <a:lstStyle/>
          <a:p>
            <a:pPr algn="ctr"/>
            <a:r>
              <a:rPr lang="en-US" sz="1600" b="1" smtClean="0">
                <a:ea typeface="굴림" charset="-127"/>
              </a:rPr>
              <a:t>NSLDS </a:t>
            </a:r>
          </a:p>
          <a:p>
            <a:pPr algn="ctr"/>
            <a:r>
              <a:rPr lang="en-US" sz="1600" b="1" smtClean="0">
                <a:ea typeface="굴림" charset="-127"/>
              </a:rPr>
              <a:t>Gainful Employment </a:t>
            </a:r>
          </a:p>
          <a:p>
            <a:pPr algn="ctr"/>
            <a:r>
              <a:rPr lang="en-US" sz="1600" b="1" smtClean="0">
                <a:ea typeface="굴림" charset="-127"/>
              </a:rPr>
              <a:t>Users Guide</a:t>
            </a:r>
            <a:endParaRPr lang="en-US" sz="1600" b="1" baseline="-25000"/>
          </a:p>
        </p:txBody>
      </p:sp>
      <p:grpSp>
        <p:nvGrpSpPr>
          <p:cNvPr id="2" name="Group 8"/>
          <p:cNvGrpSpPr/>
          <p:nvPr/>
        </p:nvGrpSpPr>
        <p:grpSpPr>
          <a:xfrm>
            <a:off x="3924300" y="3070225"/>
            <a:ext cx="1655763" cy="1652588"/>
            <a:chOff x="478" y="1415"/>
            <a:chExt cx="562" cy="561"/>
          </a:xfrm>
        </p:grpSpPr>
        <p:grpSp>
          <p:nvGrpSpPr>
            <p:cNvPr id="3" name="Group 9"/>
            <p:cNvGrpSpPr/>
            <p:nvPr/>
          </p:nvGrpSpPr>
          <p:grpSpPr>
            <a:xfrm>
              <a:off x="478" y="1415"/>
              <a:ext cx="561" cy="561"/>
              <a:chOff x="868" y="1477"/>
              <a:chExt cx="4251" cy="2141"/>
            </a:xfrm>
          </p:grpSpPr>
          <p:sp>
            <p:nvSpPr>
              <p:cNvPr id="292874" name="Oval 10"/>
              <p:cNvSpPr>
                <a:spLocks noChangeArrowheads="1"/>
              </p:cNvSpPr>
              <p:nvPr/>
            </p:nvSpPr>
            <p:spPr>
              <a:xfrm>
                <a:off x="868" y="1477"/>
                <a:ext cx="4251" cy="2141"/>
              </a:xfrm>
              <a:prstGeom prst="ellipse">
                <a:avLst/>
              </a:prstGeom>
              <a:solidFill>
                <a:schemeClr val="folHlink"/>
              </a:solidFill>
              <a:ln w="9525">
                <a:noFill/>
                <a:round/>
              </a:ln>
            </p:spPr>
            <p:txBody>
              <a:bodyPr wrap="none" anchor="ctr"/>
              <a:lstStyle/>
              <a:p>
                <a:endParaRPr lang="ru-RU"/>
              </a:p>
            </p:txBody>
          </p:sp>
          <p:sp>
            <p:nvSpPr>
              <p:cNvPr id="292875" name="Oval 11"/>
              <p:cNvSpPr>
                <a:spLocks noChangeArrowheads="1"/>
              </p:cNvSpPr>
              <p:nvPr/>
            </p:nvSpPr>
            <p:spPr>
              <a:xfrm>
                <a:off x="930" y="1480"/>
                <a:ext cx="4143" cy="2085"/>
              </a:xfrm>
              <a:prstGeom prst="ellipse">
                <a:avLst/>
              </a:prstGeom>
              <a:gradFill rotWithShape="1">
                <a:gsLst>
                  <a:gs pos="0">
                    <a:schemeClr val="folHlink"/>
                  </a:gs>
                  <a:gs pos="100000">
                    <a:schemeClr val="bg1"/>
                  </a:gs>
                </a:gsLst>
                <a:lin ang="5400000" scaled="1"/>
              </a:gradFill>
              <a:ln w="9525">
                <a:noFill/>
                <a:round/>
              </a:ln>
            </p:spPr>
            <p:txBody>
              <a:bodyPr wrap="none" anchor="ctr"/>
              <a:lstStyle/>
              <a:p>
                <a:endParaRPr lang="ru-RU"/>
              </a:p>
            </p:txBody>
          </p:sp>
        </p:grpSp>
        <p:sp>
          <p:nvSpPr>
            <p:cNvPr id="292876" name="Oval 12"/>
            <p:cNvSpPr>
              <a:spLocks noChangeArrowheads="1"/>
            </p:cNvSpPr>
            <p:nvPr/>
          </p:nvSpPr>
          <p:spPr>
            <a:xfrm flipH="1">
              <a:off x="523" y="1466"/>
              <a:ext cx="471" cy="448"/>
            </a:xfrm>
            <a:prstGeom prst="ellipse">
              <a:avLst/>
            </a:prstGeom>
            <a:solidFill>
              <a:schemeClr val="hlink"/>
            </a:solidFill>
            <a:ln w="9525">
              <a:noFill/>
              <a:round/>
            </a:ln>
          </p:spPr>
          <p:txBody>
            <a:bodyPr wrap="none" anchor="ctr"/>
            <a:lstStyle/>
            <a:p>
              <a:pPr algn="ctr"/>
              <a:endParaRPr lang="en-US" sz="2000" b="1">
                <a:solidFill>
                  <a:schemeClr val="bg1"/>
                </a:solidFill>
              </a:endParaRPr>
            </a:p>
          </p:txBody>
        </p:sp>
        <p:sp>
          <p:nvSpPr>
            <p:cNvPr id="292877" name="Oval 13"/>
            <p:cNvSpPr>
              <a:spLocks noChangeArrowheads="1"/>
            </p:cNvSpPr>
            <p:nvPr/>
          </p:nvSpPr>
          <p:spPr>
            <a:xfrm flipH="1">
              <a:off x="567" y="1480"/>
              <a:ext cx="382" cy="295"/>
            </a:xfrm>
            <a:prstGeom prst="ellipse">
              <a:avLst/>
            </a:prstGeom>
            <a:gradFill rotWithShape="1">
              <a:gsLst>
                <a:gs pos="0">
                  <a:schemeClr val="hlink">
                    <a:gamma/>
                    <a:tint val="37647"/>
                    <a:invGamma/>
                  </a:schemeClr>
                </a:gs>
                <a:gs pos="100000">
                  <a:schemeClr val="hlink">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92878" name="Rectangle 14"/>
            <p:cNvSpPr>
              <a:spLocks noChangeArrowheads="1"/>
            </p:cNvSpPr>
            <p:nvPr/>
          </p:nvSpPr>
          <p:spPr>
            <a:xfrm>
              <a:off x="478" y="1605"/>
              <a:ext cx="562" cy="199"/>
            </a:xfrm>
            <a:prstGeom prst="rect">
              <a:avLst/>
            </a:prstGeom>
            <a:noFill/>
            <a:ln w="9525">
              <a:noFill/>
              <a:miter lim="800000"/>
            </a:ln>
          </p:spPr>
          <p:txBody>
            <a:bodyPr>
              <a:spAutoFit/>
            </a:bodyPr>
            <a:lstStyle/>
            <a:p>
              <a:pPr algn="ctr"/>
              <a:r>
                <a:rPr lang="en-US" altLang="ko-KR" sz="1600" b="1" smtClean="0">
                  <a:solidFill>
                    <a:schemeClr val="bg1"/>
                  </a:solidFill>
                  <a:ea typeface="굴림" charset="-127"/>
                </a:rPr>
                <a:t>Completers</a:t>
              </a:r>
            </a:p>
            <a:p>
              <a:pPr algn="ctr"/>
              <a:r>
                <a:rPr lang="en-US" sz="1600" b="1" smtClean="0">
                  <a:solidFill>
                    <a:schemeClr val="bg1"/>
                  </a:solidFill>
                  <a:ea typeface="굴림" charset="-127"/>
                </a:rPr>
                <a:t>Lists</a:t>
              </a:r>
              <a:endParaRPr lang="en-US" sz="1600" b="1">
                <a:solidFill>
                  <a:schemeClr val="bg1"/>
                </a:solidFill>
              </a:endParaRPr>
            </a:p>
          </p:txBody>
        </p:sp>
      </p:grpSp>
      <p:grpSp>
        <p:nvGrpSpPr>
          <p:cNvPr id="4" name="Group 15"/>
          <p:cNvGrpSpPr/>
          <p:nvPr/>
        </p:nvGrpSpPr>
        <p:grpSpPr>
          <a:xfrm>
            <a:off x="4178300" y="1341438"/>
            <a:ext cx="1143000" cy="1152525"/>
            <a:chOff x="478" y="2173"/>
            <a:chExt cx="556" cy="561"/>
          </a:xfrm>
        </p:grpSpPr>
        <p:grpSp>
          <p:nvGrpSpPr>
            <p:cNvPr id="5" name="Group 16"/>
            <p:cNvGrpSpPr/>
            <p:nvPr/>
          </p:nvGrpSpPr>
          <p:grpSpPr>
            <a:xfrm>
              <a:off x="478" y="2173"/>
              <a:ext cx="556" cy="561"/>
              <a:chOff x="868" y="1477"/>
              <a:chExt cx="4251" cy="2141"/>
            </a:xfrm>
          </p:grpSpPr>
          <p:sp>
            <p:nvSpPr>
              <p:cNvPr id="292881" name="Oval 17"/>
              <p:cNvSpPr>
                <a:spLocks noChangeArrowheads="1"/>
              </p:cNvSpPr>
              <p:nvPr/>
            </p:nvSpPr>
            <p:spPr>
              <a:xfrm>
                <a:off x="868" y="1477"/>
                <a:ext cx="4251" cy="2141"/>
              </a:xfrm>
              <a:prstGeom prst="ellipse">
                <a:avLst/>
              </a:prstGeom>
              <a:solidFill>
                <a:schemeClr val="folHlink"/>
              </a:solidFill>
              <a:ln w="9525">
                <a:noFill/>
                <a:round/>
              </a:ln>
            </p:spPr>
            <p:txBody>
              <a:bodyPr wrap="none" anchor="ctr"/>
              <a:lstStyle/>
              <a:p>
                <a:endParaRPr lang="ru-RU"/>
              </a:p>
            </p:txBody>
          </p:sp>
          <p:sp>
            <p:nvSpPr>
              <p:cNvPr id="292882" name="Oval 18"/>
              <p:cNvSpPr>
                <a:spLocks noChangeArrowheads="1"/>
              </p:cNvSpPr>
              <p:nvPr/>
            </p:nvSpPr>
            <p:spPr>
              <a:xfrm>
                <a:off x="930" y="1480"/>
                <a:ext cx="4143" cy="2085"/>
              </a:xfrm>
              <a:prstGeom prst="ellipse">
                <a:avLst/>
              </a:prstGeom>
              <a:gradFill rotWithShape="1">
                <a:gsLst>
                  <a:gs pos="0">
                    <a:schemeClr val="folHlink"/>
                  </a:gs>
                  <a:gs pos="100000">
                    <a:schemeClr val="bg1"/>
                  </a:gs>
                </a:gsLst>
                <a:lin ang="5400000" scaled="1"/>
              </a:gradFill>
              <a:ln w="9525">
                <a:noFill/>
                <a:round/>
              </a:ln>
            </p:spPr>
            <p:txBody>
              <a:bodyPr wrap="none" anchor="ctr"/>
              <a:lstStyle/>
              <a:p>
                <a:endParaRPr lang="ru-RU"/>
              </a:p>
            </p:txBody>
          </p:sp>
        </p:grpSp>
        <p:sp>
          <p:nvSpPr>
            <p:cNvPr id="292883" name="Oval 19"/>
            <p:cNvSpPr>
              <a:spLocks noChangeArrowheads="1"/>
            </p:cNvSpPr>
            <p:nvPr/>
          </p:nvSpPr>
          <p:spPr>
            <a:xfrm flipH="1">
              <a:off x="523" y="2223"/>
              <a:ext cx="467" cy="452"/>
            </a:xfrm>
            <a:prstGeom prst="ellipse">
              <a:avLst/>
            </a:prstGeom>
            <a:solidFill>
              <a:schemeClr val="accent2"/>
            </a:solidFill>
            <a:ln w="9525">
              <a:noFill/>
              <a:round/>
            </a:ln>
          </p:spPr>
          <p:txBody>
            <a:bodyPr wrap="none" anchor="ctr"/>
            <a:lstStyle/>
            <a:p>
              <a:pPr algn="ctr"/>
              <a:endParaRPr lang="en-US" sz="2000" b="1">
                <a:solidFill>
                  <a:schemeClr val="bg1"/>
                </a:solidFill>
              </a:endParaRPr>
            </a:p>
          </p:txBody>
        </p:sp>
        <p:sp>
          <p:nvSpPr>
            <p:cNvPr id="292884" name="Oval 20"/>
            <p:cNvSpPr>
              <a:spLocks noChangeArrowheads="1"/>
            </p:cNvSpPr>
            <p:nvPr/>
          </p:nvSpPr>
          <p:spPr>
            <a:xfrm flipH="1">
              <a:off x="567" y="2236"/>
              <a:ext cx="378" cy="295"/>
            </a:xfrm>
            <a:prstGeom prst="ellipse">
              <a:avLst/>
            </a:prstGeom>
            <a:gradFill rotWithShape="1">
              <a:gsLst>
                <a:gs pos="0">
                  <a:schemeClr val="accent2">
                    <a:gamma/>
                    <a:tint val="33333"/>
                    <a:invGamma/>
                  </a:schemeClr>
                </a:gs>
                <a:gs pos="100000">
                  <a:schemeClr val="accent2">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92885" name="Rectangle 21"/>
            <p:cNvSpPr>
              <a:spLocks noChangeArrowheads="1"/>
            </p:cNvSpPr>
            <p:nvPr/>
          </p:nvSpPr>
          <p:spPr>
            <a:xfrm>
              <a:off x="566" y="2351"/>
              <a:ext cx="379" cy="185"/>
            </a:xfrm>
            <a:prstGeom prst="rect">
              <a:avLst/>
            </a:prstGeom>
            <a:noFill/>
            <a:ln w="9525">
              <a:noFill/>
              <a:miter lim="800000"/>
            </a:ln>
          </p:spPr>
          <p:txBody>
            <a:bodyPr>
              <a:spAutoFit/>
            </a:bodyPr>
            <a:lstStyle/>
            <a:p>
              <a:endParaRPr lang="en-US" sz="2800" b="1" baseline="-25000">
                <a:solidFill>
                  <a:schemeClr val="bg1"/>
                </a:solidFill>
              </a:endParaRPr>
            </a:p>
          </p:txBody>
        </p:sp>
        <p:sp>
          <p:nvSpPr>
            <p:cNvPr id="292886" name="Rectangle 22"/>
            <p:cNvSpPr>
              <a:spLocks noChangeArrowheads="1"/>
            </p:cNvSpPr>
            <p:nvPr/>
          </p:nvSpPr>
          <p:spPr>
            <a:xfrm>
              <a:off x="478" y="2358"/>
              <a:ext cx="556" cy="255"/>
            </a:xfrm>
            <a:prstGeom prst="rect">
              <a:avLst/>
            </a:prstGeom>
            <a:noFill/>
            <a:ln w="9525">
              <a:noFill/>
              <a:miter lim="800000"/>
            </a:ln>
          </p:spPr>
          <p:txBody>
            <a:bodyPr>
              <a:spAutoFit/>
            </a:bodyPr>
            <a:lstStyle/>
            <a:p>
              <a:pPr algn="ctr"/>
              <a:r>
                <a:rPr lang="en-US" sz="1400" b="1" smtClean="0">
                  <a:solidFill>
                    <a:schemeClr val="bg1"/>
                  </a:solidFill>
                  <a:ea typeface="굴림" charset="-127"/>
                </a:rPr>
                <a:t>CHAPTER</a:t>
              </a:r>
            </a:p>
            <a:p>
              <a:pPr algn="ctr"/>
              <a:r>
                <a:rPr lang="en-US" sz="1400" b="1">
                  <a:solidFill>
                    <a:schemeClr val="bg1"/>
                  </a:solidFill>
                  <a:ea typeface="굴림" charset="-127"/>
                </a:rPr>
                <a:t>5</a:t>
              </a:r>
              <a:endParaRPr lang="en-US" sz="1400" b="1" smtClean="0">
                <a:solidFill>
                  <a:schemeClr val="bg1"/>
                </a:solidFill>
                <a:ea typeface="굴림" charset="-127"/>
              </a:endParaRPr>
            </a:p>
          </p:txBody>
        </p:sp>
      </p:grpSp>
      <p:grpSp>
        <p:nvGrpSpPr>
          <p:cNvPr id="6" name="Group 23"/>
          <p:cNvGrpSpPr/>
          <p:nvPr/>
        </p:nvGrpSpPr>
        <p:grpSpPr>
          <a:xfrm>
            <a:off x="1606483" y="4438650"/>
            <a:ext cx="1164830" cy="1144588"/>
            <a:chOff x="471" y="2939"/>
            <a:chExt cx="568" cy="558"/>
          </a:xfrm>
        </p:grpSpPr>
        <p:grpSp>
          <p:nvGrpSpPr>
            <p:cNvPr id="7" name="Group 24"/>
            <p:cNvGrpSpPr/>
            <p:nvPr/>
          </p:nvGrpSpPr>
          <p:grpSpPr>
            <a:xfrm>
              <a:off x="478" y="2939"/>
              <a:ext cx="561" cy="558"/>
              <a:chOff x="868" y="1477"/>
              <a:chExt cx="4251" cy="2141"/>
            </a:xfrm>
          </p:grpSpPr>
          <p:sp>
            <p:nvSpPr>
              <p:cNvPr id="292889" name="Oval 25"/>
              <p:cNvSpPr>
                <a:spLocks noChangeArrowheads="1"/>
              </p:cNvSpPr>
              <p:nvPr/>
            </p:nvSpPr>
            <p:spPr>
              <a:xfrm>
                <a:off x="868" y="1477"/>
                <a:ext cx="4251" cy="2141"/>
              </a:xfrm>
              <a:prstGeom prst="ellipse">
                <a:avLst/>
              </a:prstGeom>
              <a:solidFill>
                <a:schemeClr val="folHlink"/>
              </a:solidFill>
              <a:ln w="9525">
                <a:noFill/>
                <a:round/>
              </a:ln>
            </p:spPr>
            <p:txBody>
              <a:bodyPr wrap="none" anchor="ctr"/>
              <a:lstStyle/>
              <a:p>
                <a:endParaRPr lang="ru-RU"/>
              </a:p>
            </p:txBody>
          </p:sp>
          <p:sp>
            <p:nvSpPr>
              <p:cNvPr id="292890" name="Oval 26"/>
              <p:cNvSpPr>
                <a:spLocks noChangeArrowheads="1"/>
              </p:cNvSpPr>
              <p:nvPr/>
            </p:nvSpPr>
            <p:spPr>
              <a:xfrm>
                <a:off x="930" y="1480"/>
                <a:ext cx="4143" cy="2085"/>
              </a:xfrm>
              <a:prstGeom prst="ellipse">
                <a:avLst/>
              </a:prstGeom>
              <a:gradFill rotWithShape="1">
                <a:gsLst>
                  <a:gs pos="0">
                    <a:schemeClr val="folHlink"/>
                  </a:gs>
                  <a:gs pos="100000">
                    <a:schemeClr val="bg1"/>
                  </a:gs>
                </a:gsLst>
                <a:lin ang="5400000" scaled="1"/>
              </a:gradFill>
              <a:ln w="9525">
                <a:noFill/>
                <a:round/>
              </a:ln>
            </p:spPr>
            <p:txBody>
              <a:bodyPr wrap="none" anchor="ctr"/>
              <a:lstStyle/>
              <a:p>
                <a:endParaRPr lang="ru-RU"/>
              </a:p>
            </p:txBody>
          </p:sp>
        </p:grpSp>
        <p:sp>
          <p:nvSpPr>
            <p:cNvPr id="292891" name="Oval 27"/>
            <p:cNvSpPr>
              <a:spLocks noChangeArrowheads="1"/>
            </p:cNvSpPr>
            <p:nvPr/>
          </p:nvSpPr>
          <p:spPr>
            <a:xfrm flipH="1">
              <a:off x="523" y="2990"/>
              <a:ext cx="472" cy="447"/>
            </a:xfrm>
            <a:prstGeom prst="ellipse">
              <a:avLst/>
            </a:prstGeom>
            <a:solidFill>
              <a:schemeClr val="accent1"/>
            </a:solidFill>
            <a:ln w="9525">
              <a:noFill/>
              <a:round/>
            </a:ln>
          </p:spPr>
          <p:txBody>
            <a:bodyPr wrap="none" anchor="ctr"/>
            <a:lstStyle/>
            <a:p>
              <a:pPr algn="ctr"/>
              <a:endParaRPr lang="en-US" sz="2000" b="1">
                <a:solidFill>
                  <a:schemeClr val="bg1"/>
                </a:solidFill>
              </a:endParaRPr>
            </a:p>
          </p:txBody>
        </p:sp>
        <p:sp>
          <p:nvSpPr>
            <p:cNvPr id="292892" name="Oval 28"/>
            <p:cNvSpPr>
              <a:spLocks noChangeArrowheads="1"/>
            </p:cNvSpPr>
            <p:nvPr/>
          </p:nvSpPr>
          <p:spPr>
            <a:xfrm flipH="1">
              <a:off x="567" y="3002"/>
              <a:ext cx="381" cy="294"/>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92893" name="Rectangle 29"/>
            <p:cNvSpPr>
              <a:spLocks noChangeArrowheads="1"/>
            </p:cNvSpPr>
            <p:nvPr/>
          </p:nvSpPr>
          <p:spPr>
            <a:xfrm>
              <a:off x="567" y="3114"/>
              <a:ext cx="380" cy="186"/>
            </a:xfrm>
            <a:prstGeom prst="rect">
              <a:avLst/>
            </a:prstGeom>
            <a:noFill/>
            <a:ln w="9525">
              <a:noFill/>
              <a:miter lim="800000"/>
            </a:ln>
          </p:spPr>
          <p:txBody>
            <a:bodyPr>
              <a:spAutoFit/>
            </a:bodyPr>
            <a:lstStyle/>
            <a:p>
              <a:pPr algn="ctr"/>
              <a:endParaRPr lang="en-US" sz="2800" b="1" baseline="-25000">
                <a:solidFill>
                  <a:schemeClr val="bg1"/>
                </a:solidFill>
              </a:endParaRPr>
            </a:p>
          </p:txBody>
        </p:sp>
        <p:sp>
          <p:nvSpPr>
            <p:cNvPr id="292894" name="Rectangle 30"/>
            <p:cNvSpPr>
              <a:spLocks noChangeArrowheads="1"/>
            </p:cNvSpPr>
            <p:nvPr/>
          </p:nvSpPr>
          <p:spPr>
            <a:xfrm>
              <a:off x="471" y="3132"/>
              <a:ext cx="562" cy="150"/>
            </a:xfrm>
            <a:prstGeom prst="rect">
              <a:avLst/>
            </a:prstGeom>
            <a:noFill/>
            <a:ln w="9525">
              <a:noFill/>
              <a:miter lim="800000"/>
            </a:ln>
          </p:spPr>
          <p:txBody>
            <a:bodyPr>
              <a:spAutoFit/>
            </a:bodyPr>
            <a:lstStyle/>
            <a:p>
              <a:pPr algn="ctr"/>
              <a:r>
                <a:rPr lang="en-US" altLang="ko-KR" sz="1400" b="1" smtClean="0">
                  <a:solidFill>
                    <a:schemeClr val="bg1"/>
                  </a:solidFill>
                  <a:ea typeface="굴림" charset="-127"/>
                </a:rPr>
                <a:t>Webinars</a:t>
              </a:r>
              <a:endParaRPr lang="en-US" sz="1400" b="1">
                <a:solidFill>
                  <a:schemeClr val="bg1"/>
                </a:solidFill>
              </a:endParaRPr>
            </a:p>
          </p:txBody>
        </p:sp>
      </p:grpSp>
      <p:grpSp>
        <p:nvGrpSpPr>
          <p:cNvPr id="8" name="Group 31"/>
          <p:cNvGrpSpPr/>
          <p:nvPr/>
        </p:nvGrpSpPr>
        <p:grpSpPr>
          <a:xfrm>
            <a:off x="6742113" y="4365625"/>
            <a:ext cx="1143000" cy="1152525"/>
            <a:chOff x="478" y="2173"/>
            <a:chExt cx="556" cy="561"/>
          </a:xfrm>
        </p:grpSpPr>
        <p:grpSp>
          <p:nvGrpSpPr>
            <p:cNvPr id="9" name="Group 32"/>
            <p:cNvGrpSpPr/>
            <p:nvPr/>
          </p:nvGrpSpPr>
          <p:grpSpPr>
            <a:xfrm>
              <a:off x="478" y="2173"/>
              <a:ext cx="556" cy="561"/>
              <a:chOff x="868" y="1477"/>
              <a:chExt cx="4251" cy="2141"/>
            </a:xfrm>
          </p:grpSpPr>
          <p:sp>
            <p:nvSpPr>
              <p:cNvPr id="292897" name="Oval 33"/>
              <p:cNvSpPr>
                <a:spLocks noChangeArrowheads="1"/>
              </p:cNvSpPr>
              <p:nvPr/>
            </p:nvSpPr>
            <p:spPr>
              <a:xfrm>
                <a:off x="868" y="1477"/>
                <a:ext cx="4251" cy="2141"/>
              </a:xfrm>
              <a:prstGeom prst="ellipse">
                <a:avLst/>
              </a:prstGeom>
              <a:solidFill>
                <a:schemeClr val="folHlink"/>
              </a:solidFill>
              <a:ln w="9525">
                <a:noFill/>
                <a:round/>
              </a:ln>
            </p:spPr>
            <p:txBody>
              <a:bodyPr wrap="none" anchor="ctr"/>
              <a:lstStyle/>
              <a:p>
                <a:endParaRPr lang="ru-RU"/>
              </a:p>
            </p:txBody>
          </p:sp>
          <p:sp>
            <p:nvSpPr>
              <p:cNvPr id="292898" name="Oval 34"/>
              <p:cNvSpPr>
                <a:spLocks noChangeArrowheads="1"/>
              </p:cNvSpPr>
              <p:nvPr/>
            </p:nvSpPr>
            <p:spPr>
              <a:xfrm>
                <a:off x="930" y="1480"/>
                <a:ext cx="4143" cy="2085"/>
              </a:xfrm>
              <a:prstGeom prst="ellipse">
                <a:avLst/>
              </a:prstGeom>
              <a:gradFill rotWithShape="1">
                <a:gsLst>
                  <a:gs pos="0">
                    <a:schemeClr val="folHlink"/>
                  </a:gs>
                  <a:gs pos="100000">
                    <a:schemeClr val="bg1"/>
                  </a:gs>
                </a:gsLst>
                <a:lin ang="5400000" scaled="1"/>
              </a:gradFill>
              <a:ln w="9525">
                <a:noFill/>
                <a:round/>
              </a:ln>
            </p:spPr>
            <p:txBody>
              <a:bodyPr wrap="none" anchor="ctr"/>
              <a:lstStyle/>
              <a:p>
                <a:endParaRPr lang="ru-RU"/>
              </a:p>
            </p:txBody>
          </p:sp>
        </p:grpSp>
        <p:sp>
          <p:nvSpPr>
            <p:cNvPr id="292899" name="Oval 35"/>
            <p:cNvSpPr>
              <a:spLocks noChangeArrowheads="1"/>
            </p:cNvSpPr>
            <p:nvPr/>
          </p:nvSpPr>
          <p:spPr>
            <a:xfrm flipH="1">
              <a:off x="523" y="2223"/>
              <a:ext cx="467" cy="452"/>
            </a:xfrm>
            <a:prstGeom prst="ellipse">
              <a:avLst/>
            </a:prstGeom>
            <a:solidFill>
              <a:schemeClr val="bg2"/>
            </a:solidFill>
            <a:ln w="9525">
              <a:noFill/>
              <a:round/>
            </a:ln>
          </p:spPr>
          <p:txBody>
            <a:bodyPr wrap="none" anchor="ctr"/>
            <a:lstStyle/>
            <a:p>
              <a:pPr algn="ctr"/>
              <a:endParaRPr lang="en-US" sz="2000" b="1">
                <a:solidFill>
                  <a:schemeClr val="bg1"/>
                </a:solidFill>
              </a:endParaRPr>
            </a:p>
          </p:txBody>
        </p:sp>
        <p:sp>
          <p:nvSpPr>
            <p:cNvPr id="292900" name="Oval 36"/>
            <p:cNvSpPr>
              <a:spLocks noChangeArrowheads="1"/>
            </p:cNvSpPr>
            <p:nvPr/>
          </p:nvSpPr>
          <p:spPr>
            <a:xfrm flipH="1">
              <a:off x="567" y="2236"/>
              <a:ext cx="378" cy="295"/>
            </a:xfrm>
            <a:prstGeom prst="ellipse">
              <a:avLst/>
            </a:prstGeom>
            <a:gradFill rotWithShape="1">
              <a:gsLst>
                <a:gs pos="0">
                  <a:schemeClr val="bg2">
                    <a:gamma/>
                    <a:tint val="33333"/>
                    <a:invGamma/>
                  </a:schemeClr>
                </a:gs>
                <a:gs pos="100000">
                  <a:schemeClr val="bg2">
                    <a:alpha val="37000"/>
                  </a:schemeClr>
                </a:gs>
              </a:gsLst>
              <a:lin ang="5400000" scaled="1"/>
            </a:gradFill>
            <a:ln w="9525">
              <a:noFill/>
              <a:round/>
            </a:ln>
          </p:spPr>
          <p:txBody>
            <a:bodyPr wrap="none" anchor="ctr"/>
            <a:lstStyle/>
            <a:p>
              <a:pPr algn="ctr"/>
              <a:endParaRPr lang="en-US" sz="2000" b="1">
                <a:solidFill>
                  <a:schemeClr val="bg1"/>
                </a:solidFill>
              </a:endParaRPr>
            </a:p>
          </p:txBody>
        </p:sp>
        <p:sp>
          <p:nvSpPr>
            <p:cNvPr id="292901" name="Rectangle 37"/>
            <p:cNvSpPr>
              <a:spLocks noChangeArrowheads="1"/>
            </p:cNvSpPr>
            <p:nvPr/>
          </p:nvSpPr>
          <p:spPr>
            <a:xfrm>
              <a:off x="566" y="2351"/>
              <a:ext cx="379" cy="185"/>
            </a:xfrm>
            <a:prstGeom prst="rect">
              <a:avLst/>
            </a:prstGeom>
            <a:noFill/>
            <a:ln w="9525">
              <a:noFill/>
              <a:miter lim="800000"/>
            </a:ln>
          </p:spPr>
          <p:txBody>
            <a:bodyPr>
              <a:spAutoFit/>
            </a:bodyPr>
            <a:lstStyle/>
            <a:p>
              <a:endParaRPr lang="en-US" sz="2800" b="1" baseline="-25000">
                <a:solidFill>
                  <a:schemeClr val="bg1"/>
                </a:solidFill>
              </a:endParaRPr>
            </a:p>
          </p:txBody>
        </p:sp>
        <p:sp>
          <p:nvSpPr>
            <p:cNvPr id="292902" name="Rectangle 38"/>
            <p:cNvSpPr>
              <a:spLocks noChangeArrowheads="1"/>
            </p:cNvSpPr>
            <p:nvPr/>
          </p:nvSpPr>
          <p:spPr>
            <a:xfrm>
              <a:off x="478" y="2296"/>
              <a:ext cx="556" cy="315"/>
            </a:xfrm>
            <a:prstGeom prst="rect">
              <a:avLst/>
            </a:prstGeom>
            <a:noFill/>
            <a:ln w="9525">
              <a:noFill/>
              <a:miter lim="800000"/>
            </a:ln>
          </p:spPr>
          <p:txBody>
            <a:bodyPr>
              <a:spAutoFit/>
            </a:bodyPr>
            <a:lstStyle/>
            <a:p>
              <a:pPr algn="ctr"/>
              <a:r>
                <a:rPr lang="en-US" sz="1200" b="1" smtClean="0">
                  <a:solidFill>
                    <a:schemeClr val="bg1"/>
                  </a:solidFill>
                  <a:ea typeface="굴림" charset="-127"/>
                </a:rPr>
                <a:t>Reporting</a:t>
              </a:r>
            </a:p>
            <a:p>
              <a:pPr algn="ctr"/>
              <a:r>
                <a:rPr lang="en-US" sz="1200" b="1" smtClean="0">
                  <a:solidFill>
                    <a:schemeClr val="bg1"/>
                  </a:solidFill>
                  <a:ea typeface="굴림" charset="-127"/>
                </a:rPr>
                <a:t>of</a:t>
              </a:r>
            </a:p>
            <a:p>
              <a:pPr algn="ctr"/>
              <a:r>
                <a:rPr lang="en-US" sz="1200" b="1" smtClean="0">
                  <a:solidFill>
                    <a:schemeClr val="bg1"/>
                  </a:solidFill>
                  <a:ea typeface="굴림" charset="-127"/>
                </a:rPr>
                <a:t>Data</a:t>
              </a:r>
              <a:endParaRPr lang="en-US" sz="1200" b="1">
                <a:solidFill>
                  <a:schemeClr val="bg1"/>
                </a:solidFill>
              </a:endParaRPr>
            </a:p>
          </p:txBody>
        </p:sp>
      </p:grpSp>
      <p:sp>
        <p:nvSpPr>
          <p:cNvPr id="43" name="Rectangle 12"/>
          <p:cNvSpPr txBox="1">
            <a:spLocks noChangeArrowheads="1"/>
          </p:cNvSpPr>
          <p:nvPr/>
        </p:nvSpPr>
        <p:spPr>
          <a:xfrm>
            <a:off x="935832" y="685800"/>
            <a:ext cx="7272337" cy="508000"/>
          </a:xfrm>
          <a:prstGeom prst="rect">
            <a:avLst/>
          </a:prstGeom>
          <a:noFill/>
          <a:ln w="9525">
            <a:noFill/>
            <a:miter lim="800000"/>
          </a:ln>
        </p:spPr>
        <p:txBody>
          <a:bodyPr vert="horz" wrap="square" lIns="91440" tIns="45720" rIns="91440" bIns="45720" anchor="ctr" anchorCtr="0" compatLnSpc="1">
            <a:prstTxWarp prst="textNoShape">
              <a:avLst/>
            </a:prstTxWarp>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pPr algn="ctr"/>
            <a:r>
              <a:rPr lang="fr-FR" sz="4000" b="1" smtClean="0">
                <a:solidFill>
                  <a:schemeClr val="accent3"/>
                </a:solidFill>
                <a:effectLst>
                  <a:outerShdw blurRad="38100" dist="38100" dir="2700000" algn="tl">
                    <a:srgbClr val="000000">
                      <a:alpha val="43137"/>
                    </a:srgbClr>
                  </a:outerShdw>
                </a:effectLst>
              </a:rPr>
              <a:t>What 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685800"/>
            <a:ext cx="8229600" cy="7802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a:t>
            </a:r>
            <a:r>
              <a:rPr lang="fr-FR" sz="4000" b="1">
                <a:solidFill>
                  <a:schemeClr val="accent3"/>
                </a:solidFill>
                <a:effectLst>
                  <a:outerShdw blurRad="38100" dist="38100" dir="2700000" algn="tl">
                    <a:srgbClr val="000000">
                      <a:alpha val="43137"/>
                    </a:srgbClr>
                  </a:outerShdw>
                </a:effectLst>
              </a:rPr>
              <a:t> </a:t>
            </a:r>
            <a:r>
              <a:rPr lang="fr-FR" sz="4000" b="1" smtClean="0">
                <a:solidFill>
                  <a:schemeClr val="accent3"/>
                </a:solidFill>
                <a:effectLst>
                  <a:outerShdw blurRad="38100" dist="38100" dir="2700000" algn="tl">
                    <a:srgbClr val="000000">
                      <a:alpha val="43137"/>
                    </a:srgbClr>
                  </a:outerShdw>
                </a:effectLst>
              </a:rPr>
              <a:t>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1828800"/>
            <a:ext cx="7776864" cy="39624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Recent Graduates Employment and Earnings Survey</a:t>
            </a:r>
          </a:p>
          <a:p>
            <a:pPr marL="457200" lvl="4" indent="0">
              <a:lnSpc>
                <a:spcPct val="90000"/>
              </a:lnSpc>
              <a:buNone/>
            </a:pPr>
            <a:endParaRPr lang="en-US" smtClean="0"/>
          </a:p>
          <a:p>
            <a:pPr marL="461963" indent="0">
              <a:buNone/>
            </a:pPr>
            <a:r>
              <a:rPr lang="en-US" sz="1400">
                <a:solidFill>
                  <a:schemeClr val="tx2"/>
                </a:solidFill>
              </a:rPr>
              <a:t>The Recent Graduates Employment and Earnings Survey (RGEES) can be used to appeal the average earnings of graduates from programs subject to the GE regulations.</a:t>
            </a:r>
          </a:p>
          <a:p>
            <a:pPr marL="0" indent="0"/>
            <a:endParaRPr lang="en-US" sz="1400">
              <a:solidFill>
                <a:schemeClr val="tx2"/>
              </a:solidFill>
            </a:endParaRPr>
          </a:p>
          <a:p>
            <a:pPr marL="461963" indent="0">
              <a:buNone/>
            </a:pPr>
            <a:r>
              <a:rPr lang="en-US" sz="1400">
                <a:solidFill>
                  <a:schemeClr val="tx2"/>
                </a:solidFill>
              </a:rPr>
              <a:t>The intent of the appeal process is to enable institutions who believe that they can demonstrate that their graduates’ true earnings are greater than those used in the Department’s Debt-to-Earnings Ratio calculation.</a:t>
            </a:r>
          </a:p>
          <a:p>
            <a:pPr marL="0" indent="0"/>
            <a:endParaRPr lang="en-US" sz="1400">
              <a:solidFill>
                <a:schemeClr val="tx2"/>
              </a:solidFill>
            </a:endParaRPr>
          </a:p>
          <a:p>
            <a:pPr marL="461963" indent="0">
              <a:buNone/>
            </a:pPr>
            <a:r>
              <a:rPr lang="en-US" sz="1400">
                <a:solidFill>
                  <a:schemeClr val="tx2"/>
                </a:solidFill>
              </a:rPr>
              <a:t>The Best Practices Guide contains recommendations designed to help institutions administer the RGEES to appeal their earnings data</a:t>
            </a:r>
            <a:r>
              <a:rPr lang="en-US" sz="1400" smtClean="0">
                <a:solidFill>
                  <a:schemeClr val="tx2"/>
                </a:solidFill>
              </a:rPr>
              <a:t>.</a:t>
            </a:r>
          </a:p>
          <a:p>
            <a:pPr marL="461963" indent="0">
              <a:buNone/>
            </a:pPr>
            <a:endParaRPr lang="en-US" sz="1400">
              <a:solidFill>
                <a:schemeClr val="tx2"/>
              </a:solidFill>
            </a:endParaRPr>
          </a:p>
          <a:p>
            <a:pPr marL="457200" lvl="4" indent="0" algn="r">
              <a:lnSpc>
                <a:spcPct val="90000"/>
              </a:lnSpc>
              <a:buNone/>
            </a:pPr>
            <a:r>
              <a:rPr lang="en-US" sz="1400" smtClean="0">
                <a:solidFill>
                  <a:schemeClr val="tx2"/>
                </a:solidFill>
              </a:rPr>
              <a:t>Best Practices Guide, Recent Graduates Employment and Earnings Survey – 8/15</a:t>
            </a:r>
            <a:endParaRPr lang="fr-FR" sz="14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47086144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685800"/>
            <a:ext cx="8229600" cy="7802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a:t>
            </a:r>
            <a:r>
              <a:rPr lang="fr-FR" sz="4000" b="1">
                <a:solidFill>
                  <a:schemeClr val="accent3"/>
                </a:solidFill>
                <a:effectLst>
                  <a:outerShdw blurRad="38100" dist="38100" dir="2700000" algn="tl">
                    <a:srgbClr val="000000">
                      <a:alpha val="43137"/>
                    </a:srgbClr>
                  </a:outerShdw>
                </a:effectLst>
              </a:rPr>
              <a:t> </a:t>
            </a:r>
            <a:r>
              <a:rPr lang="fr-FR" sz="4000" b="1" smtClean="0">
                <a:solidFill>
                  <a:schemeClr val="accent3"/>
                </a:solidFill>
                <a:effectLst>
                  <a:outerShdw blurRad="38100" dist="38100" dir="2700000" algn="tl">
                    <a:srgbClr val="000000">
                      <a:alpha val="43137"/>
                    </a:srgbClr>
                  </a:outerShdw>
                </a:effectLst>
              </a:rPr>
              <a:t>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1676400"/>
            <a:ext cx="7776864" cy="39624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Recent Graduates Employment and Earnings Survey</a:t>
            </a:r>
          </a:p>
          <a:p>
            <a:pPr marL="0" indent="0">
              <a:buNone/>
            </a:pPr>
            <a:endParaRPr lang="en-US" sz="1100">
              <a:solidFill>
                <a:srgbClr val="002060"/>
              </a:solidFill>
            </a:endParaRPr>
          </a:p>
          <a:p>
            <a:pPr marL="0" indent="0">
              <a:buNone/>
            </a:pPr>
            <a:r>
              <a:rPr lang="en-US" sz="1200" smtClean="0">
                <a:solidFill>
                  <a:schemeClr val="tx2"/>
                </a:solidFill>
              </a:rPr>
              <a:t>Step </a:t>
            </a:r>
            <a:r>
              <a:rPr lang="en-US" sz="1200">
                <a:solidFill>
                  <a:schemeClr val="tx2"/>
                </a:solidFill>
              </a:rPr>
              <a:t>1.  All institutions considering an appeal must first read the Standards for Conducting the Recent Graduates Employment and Earnings Survey.  The Department makes it clear from the outset that institutions that do not follow the prescribed standards will not be successful (i.e. the appeal will be denied).  The Standards are</a:t>
            </a:r>
            <a:r>
              <a:rPr lang="en-US" sz="1200" smtClean="0">
                <a:solidFill>
                  <a:schemeClr val="tx2"/>
                </a:solidFill>
              </a:rPr>
              <a:t>:</a:t>
            </a:r>
          </a:p>
          <a:p>
            <a:pPr marL="0" indent="0">
              <a:buNone/>
            </a:pPr>
            <a:endParaRPr lang="en-US" sz="1200">
              <a:solidFill>
                <a:schemeClr val="tx2"/>
              </a:solidFill>
            </a:endParaRPr>
          </a:p>
          <a:p>
            <a:pPr marL="228600" indent="-228600" algn="ctr">
              <a:buAutoNum type="arabicPeriod"/>
            </a:pPr>
            <a:r>
              <a:rPr lang="en-US" sz="1200">
                <a:solidFill>
                  <a:schemeClr val="tx2"/>
                </a:solidFill>
              </a:rPr>
              <a:t>Planning Your Data Collection</a:t>
            </a:r>
          </a:p>
          <a:p>
            <a:pPr marL="228600" indent="-228600" algn="ctr">
              <a:buAutoNum type="arabicPeriod"/>
            </a:pPr>
            <a:r>
              <a:rPr lang="en-US" sz="1200">
                <a:solidFill>
                  <a:schemeClr val="tx2"/>
                </a:solidFill>
              </a:rPr>
              <a:t>Data Collection Methodology</a:t>
            </a:r>
          </a:p>
          <a:p>
            <a:pPr marL="228600" indent="-228600" algn="ctr">
              <a:buAutoNum type="arabicPeriod"/>
            </a:pPr>
            <a:r>
              <a:rPr lang="en-US" sz="1200">
                <a:solidFill>
                  <a:schemeClr val="tx2"/>
                </a:solidFill>
              </a:rPr>
              <a:t>Maintaining Confidentiality</a:t>
            </a:r>
          </a:p>
          <a:p>
            <a:pPr marL="228600" indent="-228600" algn="ctr">
              <a:buAutoNum type="arabicPeriod"/>
            </a:pPr>
            <a:r>
              <a:rPr lang="en-US" sz="1200">
                <a:solidFill>
                  <a:schemeClr val="tx2"/>
                </a:solidFill>
              </a:rPr>
              <a:t>Data Editing</a:t>
            </a:r>
          </a:p>
          <a:p>
            <a:pPr marL="228600" indent="-228600" algn="ctr">
              <a:buAutoNum type="arabicPeriod"/>
            </a:pPr>
            <a:r>
              <a:rPr lang="en-US" sz="1200">
                <a:solidFill>
                  <a:schemeClr val="tx2"/>
                </a:solidFill>
              </a:rPr>
              <a:t>Calculation of Response Rate</a:t>
            </a:r>
          </a:p>
          <a:p>
            <a:pPr marL="228600" indent="-228600" algn="ctr">
              <a:buAutoNum type="arabicPeriod"/>
            </a:pPr>
            <a:r>
              <a:rPr lang="en-US" sz="1200">
                <a:solidFill>
                  <a:schemeClr val="tx2"/>
                </a:solidFill>
              </a:rPr>
              <a:t>Nonresponse Bias Analysis</a:t>
            </a:r>
          </a:p>
          <a:p>
            <a:pPr marL="228600" indent="-228600" algn="ctr">
              <a:buAutoNum type="arabicPeriod"/>
            </a:pPr>
            <a:r>
              <a:rPr lang="en-US" sz="1200">
                <a:solidFill>
                  <a:schemeClr val="tx2"/>
                </a:solidFill>
              </a:rPr>
              <a:t>Calculating Mean and Median</a:t>
            </a:r>
          </a:p>
          <a:p>
            <a:pPr marL="228600" indent="-228600" algn="ctr">
              <a:buAutoNum type="arabicPeriod"/>
            </a:pPr>
            <a:r>
              <a:rPr lang="en-US" sz="1200">
                <a:solidFill>
                  <a:schemeClr val="tx2"/>
                </a:solidFill>
              </a:rPr>
              <a:t>Documenting A Survey System</a:t>
            </a:r>
          </a:p>
          <a:p>
            <a:pPr marL="461963" indent="0">
              <a:buNone/>
            </a:pPr>
            <a:endParaRPr lang="en-US" sz="1600">
              <a:solidFill>
                <a:schemeClr val="tx2"/>
              </a:solidFill>
            </a:endParaRPr>
          </a:p>
          <a:p>
            <a:pPr marL="457200" lvl="4" indent="0" algn="r">
              <a:lnSpc>
                <a:spcPct val="90000"/>
              </a:lnSpc>
              <a:buNone/>
            </a:pPr>
            <a:r>
              <a:rPr lang="en-US" sz="1400" smtClean="0">
                <a:solidFill>
                  <a:schemeClr val="tx2"/>
                </a:solidFill>
              </a:rPr>
              <a:t>Best Practices Guide, Recent Graduates Employment and Earnings Survey – 8/15</a:t>
            </a:r>
            <a:endParaRPr lang="fr-FR" sz="14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299727211"/>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533400" y="7620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a:t>
            </a:r>
            <a:r>
              <a:rPr lang="fr-FR" sz="4000" b="1">
                <a:solidFill>
                  <a:schemeClr val="accent3"/>
                </a:solidFill>
                <a:effectLst>
                  <a:outerShdw blurRad="38100" dist="38100" dir="2700000" algn="tl">
                    <a:srgbClr val="000000">
                      <a:alpha val="43137"/>
                    </a:srgbClr>
                  </a:outerShdw>
                </a:effectLst>
              </a:rPr>
              <a:t> </a:t>
            </a:r>
            <a:r>
              <a:rPr lang="fr-FR" sz="4000" b="1" smtClean="0">
                <a:solidFill>
                  <a:schemeClr val="accent3"/>
                </a:solidFill>
                <a:effectLst>
                  <a:outerShdw blurRad="38100" dist="38100" dir="2700000" algn="tl">
                    <a:srgbClr val="000000">
                      <a:alpha val="43137"/>
                    </a:srgbClr>
                  </a:outerShdw>
                </a:effectLst>
              </a:rPr>
              <a:t>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1676400"/>
            <a:ext cx="7776864" cy="3962400"/>
          </a:xfrm>
        </p:spPr>
        <p:txBody>
          <a:bodyPr>
            <a:normAutofit lnSpcReduction="10000"/>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Recent Graduates Employment and Earnings Survey</a:t>
            </a:r>
          </a:p>
          <a:p>
            <a:pPr marL="0" indent="0">
              <a:buNone/>
            </a:pPr>
            <a:endParaRPr lang="en-US" sz="1100">
              <a:solidFill>
                <a:srgbClr val="002060"/>
              </a:solidFill>
            </a:endParaRPr>
          </a:p>
          <a:p>
            <a:pPr marL="228600" indent="-228600" algn="ctr">
              <a:buAutoNum type="arabicPeriod"/>
            </a:pPr>
            <a:r>
              <a:rPr lang="en-US" sz="2000">
                <a:solidFill>
                  <a:schemeClr val="tx2"/>
                </a:solidFill>
              </a:rPr>
              <a:t>Planning the Survey</a:t>
            </a:r>
          </a:p>
          <a:p>
            <a:pPr marL="0" indent="0">
              <a:buNone/>
            </a:pPr>
            <a:endParaRPr lang="en-US" sz="1100">
              <a:solidFill>
                <a:schemeClr val="tx2"/>
              </a:solidFill>
            </a:endParaRPr>
          </a:p>
          <a:p>
            <a:pPr marL="228600" indent="-228600">
              <a:buAutoNum type="alphaUcPeriod"/>
            </a:pPr>
            <a:r>
              <a:rPr lang="en-US" sz="1200">
                <a:solidFill>
                  <a:schemeClr val="tx2"/>
                </a:solidFill>
              </a:rPr>
              <a:t>Identify key institutional staff</a:t>
            </a:r>
          </a:p>
          <a:p>
            <a:pPr marL="228600" indent="-228600">
              <a:buAutoNum type="alphaUcPeriod"/>
            </a:pPr>
            <a:r>
              <a:rPr lang="en-US" sz="1200">
                <a:solidFill>
                  <a:schemeClr val="tx2"/>
                </a:solidFill>
              </a:rPr>
              <a:t>Determine whether your institution will conduct the survey electronically or through the mail</a:t>
            </a:r>
          </a:p>
          <a:p>
            <a:pPr marL="458788" lvl="3" indent="-171450">
              <a:buFont typeface="Wingdings" panose="05000000000000000000" pitchFamily="2" charset="2"/>
              <a:buChar char="Ø"/>
            </a:pPr>
            <a:r>
              <a:rPr lang="en-US" sz="1200">
                <a:solidFill>
                  <a:schemeClr val="tx2"/>
                </a:solidFill>
              </a:rPr>
              <a:t>The Department has developed a platform to administer the survey over the internet and will also perform the statistical calculations and data documentation necessary to complete a successful appeal.</a:t>
            </a:r>
          </a:p>
          <a:p>
            <a:pPr marL="228600" indent="-228600">
              <a:buAutoNum type="alphaUcPeriod"/>
            </a:pPr>
            <a:r>
              <a:rPr lang="en-US" sz="1200">
                <a:solidFill>
                  <a:schemeClr val="tx2"/>
                </a:solidFill>
              </a:rPr>
              <a:t>Develop a timeline for implementation of the survey </a:t>
            </a:r>
          </a:p>
          <a:p>
            <a:pPr marL="458788" lvl="3" indent="-171450">
              <a:buFont typeface="Wingdings" panose="05000000000000000000" pitchFamily="2" charset="2"/>
              <a:buChar char="Ø"/>
            </a:pPr>
            <a:r>
              <a:rPr lang="en-US" sz="1200">
                <a:solidFill>
                  <a:schemeClr val="tx2"/>
                </a:solidFill>
              </a:rPr>
              <a:t>The actual survey questions are provided by the Department in Appendix A.</a:t>
            </a:r>
          </a:p>
          <a:p>
            <a:pPr marL="228600" indent="-228600">
              <a:buAutoNum type="alphaUcPeriod"/>
            </a:pPr>
            <a:r>
              <a:rPr lang="en-US" sz="1200">
                <a:solidFill>
                  <a:schemeClr val="tx2"/>
                </a:solidFill>
              </a:rPr>
              <a:t>Use Your Institution’s Website and other means of communication to reach out to your graduates now and raise their awareness of the RGEES and its purpose.</a:t>
            </a:r>
          </a:p>
          <a:p>
            <a:pPr marL="228600" indent="-228600">
              <a:buAutoNum type="alphaUcPeriod"/>
            </a:pPr>
            <a:r>
              <a:rPr lang="en-US" sz="1200">
                <a:solidFill>
                  <a:schemeClr val="tx2"/>
                </a:solidFill>
              </a:rPr>
              <a:t>Seek out support and assistance from other entities that routinely survey graduate populations.</a:t>
            </a:r>
          </a:p>
          <a:p>
            <a:pPr marL="458788" lvl="3" indent="-171450">
              <a:buFont typeface="Wingdings" panose="05000000000000000000" pitchFamily="2" charset="2"/>
              <a:buChar char="Ø"/>
            </a:pPr>
            <a:r>
              <a:rPr lang="en-US" sz="1200">
                <a:solidFill>
                  <a:schemeClr val="tx2"/>
                </a:solidFill>
              </a:rPr>
              <a:t>(e.g. state workforce boards, licensing boards, etc.)</a:t>
            </a:r>
          </a:p>
          <a:p>
            <a:pPr marL="461963" indent="0">
              <a:buNone/>
            </a:pPr>
            <a:endParaRPr lang="en-US" sz="1600">
              <a:solidFill>
                <a:schemeClr val="tx2"/>
              </a:solidFill>
            </a:endParaRPr>
          </a:p>
          <a:p>
            <a:pPr marL="457200" lvl="4" indent="0" algn="r">
              <a:lnSpc>
                <a:spcPct val="90000"/>
              </a:lnSpc>
              <a:buNone/>
            </a:pPr>
            <a:r>
              <a:rPr lang="en-US" sz="1400" smtClean="0">
                <a:solidFill>
                  <a:schemeClr val="tx2"/>
                </a:solidFill>
              </a:rPr>
              <a:t>Best Practices Guide, Recent Graduates Employment and Earnings Survey – 8/15</a:t>
            </a:r>
            <a:endParaRPr lang="fr-FR" sz="14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350657260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6858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a:t>
            </a:r>
            <a:r>
              <a:rPr lang="fr-FR" sz="4000" b="1">
                <a:solidFill>
                  <a:schemeClr val="accent3"/>
                </a:solidFill>
                <a:effectLst>
                  <a:outerShdw blurRad="38100" dist="38100" dir="2700000" algn="tl">
                    <a:srgbClr val="000000">
                      <a:alpha val="43137"/>
                    </a:srgbClr>
                  </a:outerShdw>
                </a:effectLst>
              </a:rPr>
              <a:t> </a:t>
            </a:r>
            <a:r>
              <a:rPr lang="fr-FR" sz="4000" b="1" smtClean="0">
                <a:solidFill>
                  <a:schemeClr val="accent3"/>
                </a:solidFill>
                <a:effectLst>
                  <a:outerShdw blurRad="38100" dist="38100" dir="2700000" algn="tl">
                    <a:srgbClr val="000000">
                      <a:alpha val="43137"/>
                    </a:srgbClr>
                  </a:outerShdw>
                </a:effectLst>
              </a:rPr>
              <a:t>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1600200"/>
            <a:ext cx="7776864" cy="39624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Recent Graduates Employment and Earnings Survey</a:t>
            </a:r>
          </a:p>
          <a:p>
            <a:pPr marL="0" indent="0">
              <a:buNone/>
            </a:pPr>
            <a:endParaRPr lang="en-US" sz="1100">
              <a:solidFill>
                <a:srgbClr val="002060"/>
              </a:solidFill>
            </a:endParaRPr>
          </a:p>
          <a:p>
            <a:pPr marL="228600" indent="-228600" algn="ctr">
              <a:buAutoNum type="arabicPeriod"/>
            </a:pPr>
            <a:r>
              <a:rPr lang="en-US" sz="2000">
                <a:solidFill>
                  <a:schemeClr val="tx2"/>
                </a:solidFill>
              </a:rPr>
              <a:t>Planning the </a:t>
            </a:r>
            <a:r>
              <a:rPr lang="en-US" sz="2000" smtClean="0">
                <a:solidFill>
                  <a:schemeClr val="tx2"/>
                </a:solidFill>
              </a:rPr>
              <a:t>Survey</a:t>
            </a:r>
          </a:p>
          <a:p>
            <a:pPr marL="0" indent="0">
              <a:buNone/>
            </a:pPr>
            <a:endParaRPr lang="en-US" sz="1100">
              <a:solidFill>
                <a:schemeClr val="tx2"/>
              </a:solidFill>
            </a:endParaRPr>
          </a:p>
          <a:p>
            <a:pPr marL="228600" indent="-228600">
              <a:buAutoNum type="alphaUcPeriod" startAt="6"/>
            </a:pPr>
            <a:r>
              <a:rPr lang="en-US" sz="1200">
                <a:solidFill>
                  <a:schemeClr val="tx2"/>
                </a:solidFill>
              </a:rPr>
              <a:t>Locating Graduates</a:t>
            </a:r>
          </a:p>
          <a:p>
            <a:pPr marL="401638" indent="-171450">
              <a:buFont typeface="Wingdings" panose="05000000000000000000" pitchFamily="2" charset="2"/>
              <a:buChar char="Ø"/>
            </a:pPr>
            <a:r>
              <a:rPr lang="en-US" sz="1200">
                <a:solidFill>
                  <a:schemeClr val="tx2"/>
                </a:solidFill>
              </a:rPr>
              <a:t>The Department notes the challenges associated with locating survey graduates. While they suggest that the development and implementation of an internal process to create and maintain an up-to-date list of graduate contacts is ideal, the note that third-party assistance – at least initially – may provide dividends to institutions seeking to appeal.  A partial list of companies providing tracing services is provided.</a:t>
            </a:r>
          </a:p>
          <a:p>
            <a:pPr marL="0" indent="0">
              <a:buNone/>
            </a:pPr>
            <a:r>
              <a:rPr lang="en-US" sz="1200">
                <a:solidFill>
                  <a:schemeClr val="tx2"/>
                </a:solidFill>
              </a:rPr>
              <a:t>G. Contacting Graduates</a:t>
            </a:r>
          </a:p>
          <a:p>
            <a:pPr marL="401638" indent="-171450">
              <a:buFont typeface="Wingdings" panose="05000000000000000000" pitchFamily="2" charset="2"/>
              <a:buChar char="Ø"/>
            </a:pPr>
            <a:r>
              <a:rPr lang="en-US" sz="1200">
                <a:solidFill>
                  <a:schemeClr val="tx2"/>
                </a:solidFill>
              </a:rPr>
              <a:t>The Department encourages institutions to build a rapport with the graduates in advance of the survey.  They provide recommended options to achieve this goal in Appendices C-F.</a:t>
            </a:r>
          </a:p>
          <a:p>
            <a:pPr marL="461963" indent="0">
              <a:buNone/>
            </a:pPr>
            <a:endParaRPr lang="en-US" sz="1600">
              <a:solidFill>
                <a:schemeClr val="tx2"/>
              </a:solidFill>
            </a:endParaRPr>
          </a:p>
          <a:p>
            <a:pPr marL="457200" lvl="4" indent="0" algn="r">
              <a:lnSpc>
                <a:spcPct val="90000"/>
              </a:lnSpc>
              <a:buNone/>
            </a:pPr>
            <a:r>
              <a:rPr lang="en-US" sz="1400" smtClean="0">
                <a:solidFill>
                  <a:schemeClr val="tx2"/>
                </a:solidFill>
              </a:rPr>
              <a:t>Best Practices Guide, Recent Graduates Employment and Earnings Survey – 8/15</a:t>
            </a:r>
            <a:endParaRPr lang="fr-FR" sz="14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86612851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title" idx="4294967295"/>
          </p:nvPr>
        </p:nvSpPr>
        <p:spPr>
          <a:xfrm>
            <a:off x="457200" y="685800"/>
            <a:ext cx="8229600" cy="704088"/>
          </a:xfrm>
        </p:spPr>
        <p:txBody>
          <a:bodyPr>
            <a:normAutofit/>
          </a:bodyPr>
          <a:lstStyle/>
          <a:p>
            <a:pPr algn="ctr"/>
            <a:r>
              <a:rPr lang="fr-FR" sz="4000" b="1" smtClean="0">
                <a:solidFill>
                  <a:schemeClr val="accent3"/>
                </a:solidFill>
                <a:effectLst>
                  <a:outerShdw blurRad="38100" dist="38100" dir="2700000" algn="tl">
                    <a:srgbClr val="000000">
                      <a:alpha val="43137"/>
                    </a:srgbClr>
                  </a:outerShdw>
                </a:effectLst>
              </a:rPr>
              <a:t>What</a:t>
            </a:r>
            <a:r>
              <a:rPr lang="fr-FR" sz="4000" b="1">
                <a:solidFill>
                  <a:schemeClr val="accent3"/>
                </a:solidFill>
                <a:effectLst>
                  <a:outerShdw blurRad="38100" dist="38100" dir="2700000" algn="tl">
                    <a:srgbClr val="000000">
                      <a:alpha val="43137"/>
                    </a:srgbClr>
                  </a:outerShdw>
                </a:effectLst>
              </a:rPr>
              <a:t> </a:t>
            </a:r>
            <a:r>
              <a:rPr lang="fr-FR" sz="4000" b="1" smtClean="0">
                <a:solidFill>
                  <a:schemeClr val="accent3"/>
                </a:solidFill>
                <a:effectLst>
                  <a:outerShdw blurRad="38100" dist="38100" dir="2700000" algn="tl">
                    <a:srgbClr val="000000">
                      <a:alpha val="43137"/>
                    </a:srgbClr>
                  </a:outerShdw>
                </a:effectLst>
              </a:rPr>
              <a:t>Can/Should You Be Doing?</a:t>
            </a:r>
            <a:endParaRPr lang="fr-FR" sz="4000" b="1">
              <a:solidFill>
                <a:schemeClr val="accent3"/>
              </a:solidFill>
              <a:effectLst>
                <a:outerShdw blurRad="38100" dist="38100" dir="2700000" algn="tl">
                  <a:srgbClr val="000000">
                    <a:alpha val="43137"/>
                  </a:srgbClr>
                </a:outerShdw>
              </a:effectLst>
              <a:latin typeface="Albertus MT Lt" charset="0"/>
            </a:endParaRPr>
          </a:p>
        </p:txBody>
      </p:sp>
      <p:sp>
        <p:nvSpPr>
          <p:cNvPr id="2061" name="Rectangle 13"/>
          <p:cNvSpPr>
            <a:spLocks noGrp="1" noChangeArrowheads="1"/>
          </p:cNvSpPr>
          <p:nvPr>
            <p:ph idx="4294967295"/>
          </p:nvPr>
        </p:nvSpPr>
        <p:spPr>
          <a:xfrm>
            <a:off x="683568" y="1752600"/>
            <a:ext cx="7776864" cy="3657600"/>
          </a:xfrm>
        </p:spPr>
        <p:txBody>
          <a:bodyPr/>
          <a:lstStyle/>
          <a:p>
            <a:pPr marL="628650" lvl="4" indent="-171450" eaLnBrk="1" hangingPunct="1">
              <a:lnSpc>
                <a:spcPct val="90000"/>
              </a:lnSpc>
              <a:buFont typeface="Wingdings" panose="05000000000000000000" pitchFamily="2" charset="2"/>
              <a:buChar char="ü"/>
            </a:pPr>
            <a:endParaRPr lang="fr-FR" sz="1400" smtClean="0">
              <a:solidFill>
                <a:srgbClr val="002060"/>
              </a:solidFill>
            </a:endParaRPr>
          </a:p>
          <a:p>
            <a:pPr marL="457200" lvl="4" indent="0" algn="ctr">
              <a:lnSpc>
                <a:spcPct val="90000"/>
              </a:lnSpc>
              <a:buNone/>
            </a:pPr>
            <a:r>
              <a:rPr lang="en-US" smtClean="0">
                <a:solidFill>
                  <a:schemeClr val="accent2"/>
                </a:solidFill>
              </a:rPr>
              <a:t>Data Review and Correction Still Open</a:t>
            </a:r>
          </a:p>
          <a:p>
            <a:pPr marL="457200" lvl="4" indent="0">
              <a:lnSpc>
                <a:spcPct val="90000"/>
              </a:lnSpc>
              <a:buNone/>
            </a:pPr>
            <a:endParaRPr lang="en-US" smtClean="0"/>
          </a:p>
          <a:p>
            <a:pPr marL="457200" lvl="4" indent="0">
              <a:lnSpc>
                <a:spcPct val="90000"/>
              </a:lnSpc>
              <a:buNone/>
            </a:pPr>
            <a:r>
              <a:rPr lang="en-US" sz="1600">
                <a:solidFill>
                  <a:schemeClr val="tx2"/>
                </a:solidFill>
              </a:rPr>
              <a:t>We encourage institutions to use the time prior to the distribution of the GE Completers Lists to report additional GE information as needed to NSLDS, as well as to make any necessary corrections to previously-reported GE data. Multiple communications have been posted to the IFAP website over the past several months with instructions on how to report to NSLDS and how to confirm that NSLDS has received an institution's information for all of its GE programs.</a:t>
            </a:r>
            <a:endParaRPr lang="en-US" sz="1600" smtClean="0">
              <a:solidFill>
                <a:schemeClr val="tx2"/>
              </a:solidFill>
            </a:endParaRPr>
          </a:p>
          <a:p>
            <a:pPr marL="457200" lvl="4" indent="0" algn="r">
              <a:lnSpc>
                <a:spcPct val="90000"/>
              </a:lnSpc>
              <a:buNone/>
            </a:pPr>
            <a:r>
              <a:rPr lang="en-US" sz="1600" smtClean="0">
                <a:solidFill>
                  <a:schemeClr val="tx2"/>
                </a:solidFill>
              </a:rPr>
              <a:t>Electronic Announcement #73 – 2/3/16</a:t>
            </a:r>
            <a:endParaRPr lang="fr-FR"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97465028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876300" y="1066800"/>
            <a:ext cx="7391400" cy="685800"/>
          </a:xfrm>
        </p:spPr>
        <p:txBody>
          <a:bodyPr>
            <a:noAutofit/>
          </a:bodyPr>
          <a:lstStyle/>
          <a:p>
            <a:pPr algn="ctr"/>
            <a:r>
              <a:rPr lang="en-US" sz="5400" b="1" smtClean="0">
                <a:solidFill>
                  <a:schemeClr val="accent3"/>
                </a:solidFill>
                <a:effectLst>
                  <a:outerShdw blurRad="38100" dist="38100" dir="2700000" algn="tl">
                    <a:srgbClr val="000000">
                      <a:alpha val="43137"/>
                    </a:srgbClr>
                  </a:outerShdw>
                </a:effectLst>
              </a:rPr>
              <a:t>LEGISLATIVE UPDATE</a:t>
            </a:r>
            <a:endParaRPr lang="uk-UA" sz="5400" b="1">
              <a:solidFill>
                <a:schemeClr val="accent3"/>
              </a:solidFill>
              <a:effectLst>
                <a:outerShdw blurRad="38100" dist="38100" dir="2700000" algn="tl">
                  <a:srgbClr val="000000">
                    <a:alpha val="43137"/>
                  </a:srgbClr>
                </a:outerShdw>
              </a:effectLst>
            </a:endParaRPr>
          </a:p>
        </p:txBody>
      </p:sp>
      <p:pic>
        <p:nvPicPr>
          <p:cNvPr id="8196" name="Picture 4" descr="http://studyinthestates.dhs.gov/sites/default/files/styles/article/public/514519561.jpg?itok=8jUdsN8h"/>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1251527" y="2286000"/>
            <a:ext cx="664094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00891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 name="Rectangle 111"/>
          <p:cNvSpPr>
            <a:spLocks noGrp="1" noChangeArrowheads="1"/>
          </p:cNvSpPr>
          <p:nvPr>
            <p:ph type="title" idx="4294967295"/>
          </p:nvPr>
        </p:nvSpPr>
        <p:spPr>
          <a:xfrm>
            <a:off x="0" y="914400"/>
            <a:ext cx="9144000" cy="549275"/>
          </a:xfrm>
        </p:spPr>
        <p:txBody>
          <a:bodyPr>
            <a:noAutofit/>
          </a:bodyPr>
          <a:lstStyle/>
          <a:p>
            <a:pPr algn="ctr" eaLnBrk="1" hangingPunct="1"/>
            <a:r>
              <a:rPr lang="fr-FR" sz="4000" b="1">
                <a:solidFill>
                  <a:schemeClr val="accent3"/>
                </a:solidFill>
                <a:effectLst>
                  <a:outerShdw blurRad="38100" dist="38100" dir="2700000" algn="tl">
                    <a:srgbClr val="000000">
                      <a:alpha val="43137"/>
                    </a:srgbClr>
                  </a:outerShdw>
                </a:effectLst>
              </a:rPr>
              <a:t>WHAT’S THE LATEST FROM </a:t>
            </a:r>
            <a:r>
              <a:rPr lang="fr-FR" sz="4000" b="1" smtClean="0">
                <a:solidFill>
                  <a:schemeClr val="accent3"/>
                </a:solidFill>
                <a:effectLst>
                  <a:outerShdw blurRad="38100" dist="38100" dir="2700000" algn="tl">
                    <a:srgbClr val="000000">
                      <a:alpha val="43137"/>
                    </a:srgbClr>
                  </a:outerShdw>
                </a:effectLst>
              </a:rPr>
              <a:t>CAPITOL HILL?</a:t>
            </a:r>
            <a:endParaRPr lang="fr-FR" sz="4000" b="1">
              <a:solidFill>
                <a:schemeClr val="accent3"/>
              </a:solidFill>
              <a:effectLst>
                <a:outerShdw blurRad="38100" dist="38100" dir="2700000" algn="tl">
                  <a:srgbClr val="000000">
                    <a:alpha val="43137"/>
                  </a:srgbClr>
                </a:outerShdw>
              </a:effectLst>
            </a:endParaRPr>
          </a:p>
        </p:txBody>
      </p:sp>
      <p:sp>
        <p:nvSpPr>
          <p:cNvPr id="2160" name="Rectangle 112"/>
          <p:cNvSpPr>
            <a:spLocks noGrp="1" noChangeArrowheads="1"/>
          </p:cNvSpPr>
          <p:nvPr>
            <p:ph idx="4294967295"/>
          </p:nvPr>
        </p:nvSpPr>
        <p:spPr>
          <a:xfrm>
            <a:off x="304800" y="1905000"/>
            <a:ext cx="8458200" cy="3427413"/>
          </a:xfrm>
        </p:spPr>
        <p:txBody>
          <a:bodyPr/>
          <a:lstStyle/>
          <a:p>
            <a:pPr marL="0" indent="0" algn="ctr" eaLnBrk="1" hangingPunct="1">
              <a:buNone/>
            </a:pPr>
            <a:r>
              <a:rPr lang="fr-FR" sz="2800" b="0" smtClean="0">
                <a:solidFill>
                  <a:schemeClr val="accent2"/>
                </a:solidFill>
              </a:rPr>
              <a:t>House &amp; Senate FY17 Appropriations</a:t>
            </a:r>
            <a:endParaRPr lang="fr-FR" sz="2800" b="0">
              <a:solidFill>
                <a:schemeClr val="accent2"/>
              </a:solidFill>
            </a:endParaRPr>
          </a:p>
          <a:p>
            <a:pPr marL="0" indent="0" eaLnBrk="1" hangingPunct="1">
              <a:buNone/>
            </a:pPr>
            <a:endParaRPr lang="fr-FR" sz="1200" b="0" smtClean="0">
              <a:solidFill>
                <a:srgbClr val="002060"/>
              </a:solidFill>
            </a:endParaRPr>
          </a:p>
          <a:p>
            <a:pPr marL="0" indent="0">
              <a:buNone/>
            </a:pPr>
            <a:r>
              <a:rPr lang="en-US" sz="1800" b="0" smtClean="0">
                <a:solidFill>
                  <a:schemeClr val="tx2"/>
                </a:solidFill>
              </a:rPr>
              <a:t>Both the House and Senate Labor, HHS, Education, and Related Agencies Appropriations Committees have received requests from Members of Congress seeking a delay in implementation of the GE regulations.</a:t>
            </a:r>
          </a:p>
          <a:p>
            <a:pPr marL="0" indent="0">
              <a:buNone/>
            </a:pPr>
            <a:endParaRPr lang="en-US" sz="1800" b="0" smtClean="0">
              <a:solidFill>
                <a:schemeClr val="tx2"/>
              </a:solidFill>
            </a:endParaRPr>
          </a:p>
          <a:p>
            <a:pPr marL="0" indent="0">
              <a:buNone/>
            </a:pPr>
            <a:r>
              <a:rPr lang="en-US" sz="1800" b="0" smtClean="0">
                <a:solidFill>
                  <a:schemeClr val="tx2"/>
                </a:solidFill>
              </a:rPr>
              <a:t>The House version seeks a six month delay in implementation, while the Senate version once again seeks to prohibit the implementation of GE until two years after completion of the next reauthorization of the HEA.</a:t>
            </a:r>
            <a:endParaRPr lang="en-US" sz="1800" b="0">
              <a:solidFill>
                <a:schemeClr val="tx2"/>
              </a:solidFill>
            </a:endParaRPr>
          </a:p>
          <a:p>
            <a:pPr marL="0" indent="0"/>
            <a:endParaRPr lang="en-US" sz="1800" b="0">
              <a:solidFill>
                <a:srgbClr val="002060"/>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8" name="TextBox 7"/>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72246193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 name="Rectangle 112"/>
          <p:cNvSpPr>
            <a:spLocks noGrp="1" noChangeArrowheads="1"/>
          </p:cNvSpPr>
          <p:nvPr>
            <p:ph idx="4294967295"/>
          </p:nvPr>
        </p:nvSpPr>
        <p:spPr>
          <a:xfrm>
            <a:off x="304800" y="1677987"/>
            <a:ext cx="8458200" cy="3427413"/>
          </a:xfrm>
        </p:spPr>
        <p:txBody>
          <a:bodyPr/>
          <a:lstStyle/>
          <a:p>
            <a:pPr marL="0" indent="0" algn="ctr" eaLnBrk="1" hangingPunct="1">
              <a:buNone/>
            </a:pPr>
            <a:r>
              <a:rPr lang="fr-FR" sz="2800" b="0" smtClean="0">
                <a:solidFill>
                  <a:schemeClr val="accent2"/>
                </a:solidFill>
              </a:rPr>
              <a:t>House &amp; Senate HEA Reauthorization</a:t>
            </a:r>
            <a:endParaRPr lang="fr-FR" sz="2800" b="0">
              <a:solidFill>
                <a:schemeClr val="accent2"/>
              </a:solidFill>
            </a:endParaRPr>
          </a:p>
          <a:p>
            <a:pPr marL="0" indent="0" algn="ctr" eaLnBrk="1" hangingPunct="1"/>
            <a:endParaRPr lang="fr-FR" sz="800" b="0" smtClean="0">
              <a:solidFill>
                <a:schemeClr val="bg2"/>
              </a:solidFill>
            </a:endParaRPr>
          </a:p>
          <a:p>
            <a:pPr marL="0" indent="0">
              <a:buNone/>
            </a:pPr>
            <a:r>
              <a:rPr lang="en-US" sz="1600" b="0" smtClean="0">
                <a:solidFill>
                  <a:schemeClr val="tx2"/>
                </a:solidFill>
              </a:rPr>
              <a:t>House and Senate Education Committee Leaderships have indicated that they are almost finished with drafts of several different portions (Titles) of what will ultimately be a less than comprehensive HEA Reauthorization bill.  </a:t>
            </a:r>
          </a:p>
          <a:p>
            <a:pPr marL="0" indent="0">
              <a:buNone/>
            </a:pPr>
            <a:endParaRPr lang="en-US" sz="1600">
              <a:solidFill>
                <a:schemeClr val="tx2"/>
              </a:solidFill>
            </a:endParaRPr>
          </a:p>
          <a:p>
            <a:pPr marL="0" indent="0">
              <a:buNone/>
            </a:pPr>
            <a:r>
              <a:rPr lang="en-US" sz="1600" b="0" smtClean="0">
                <a:solidFill>
                  <a:schemeClr val="tx2"/>
                </a:solidFill>
              </a:rPr>
              <a:t>Given the time constraints heading into the November election, the Committees are focused on advancing a Regulatory Reform and Relief package of amendments to HEA.  They have assured us that GE will be included in the package.</a:t>
            </a:r>
            <a:endParaRPr lang="en-US" sz="1600" b="0">
              <a:solidFill>
                <a:schemeClr val="tx2"/>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899592" y="4495800"/>
            <a:ext cx="28575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p:blipFill>
        <p:spPr>
          <a:xfrm>
            <a:off x="4879975" y="4433887"/>
            <a:ext cx="28575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11"/>
          <p:cNvSpPr txBox="1">
            <a:spLocks noChangeArrowheads="1"/>
          </p:cNvSpPr>
          <p:nvPr/>
        </p:nvSpPr>
        <p:spPr>
          <a:xfrm>
            <a:off x="0" y="914400"/>
            <a:ext cx="9144000" cy="549275"/>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ct val="0"/>
              </a:spcAft>
              <a:buClrTx/>
              <a:buSzTx/>
              <a:buFontTx/>
              <a:buNone/>
            </a:pPr>
            <a:r>
              <a:rPr kumimoji="0" lang="fr-FR" sz="4000" b="1" i="0" u="none" strike="noStrike" kern="1200" cap="none" spc="0" normalizeH="0" noProof="0" smtClean="0">
                <a:ln>
                  <a:noFill/>
                </a:ln>
                <a:solidFill>
                  <a:schemeClr val="accent3"/>
                </a:solidFill>
                <a:effectLst>
                  <a:outerShdw blurRad="38100" dist="38100" dir="2700000" algn="tl">
                    <a:srgbClr val="000000">
                      <a:alpha val="43137"/>
                    </a:srgbClr>
                  </a:outerShdw>
                </a:effectLst>
                <a:uLnTx/>
                <a:uFillTx/>
                <a:latin typeface="+mj-lt"/>
                <a:ea typeface="+mj-ea"/>
                <a:cs typeface="+mj-cs"/>
              </a:rPr>
              <a:t>WHAT’S THE LATEST FROM CAPITOL HILL?</a:t>
            </a:r>
            <a:endParaRPr kumimoji="0" lang="fr-FR" sz="4000" b="1" i="0" u="none" strike="noStrike" kern="1200" cap="none" spc="0" normalizeH="0" noProof="0">
              <a:ln>
                <a:noFill/>
              </a:ln>
              <a:solidFill>
                <a:schemeClr val="accent3"/>
              </a:solidFill>
              <a:effectLst>
                <a:outerShdw blurRad="38100" dist="38100" dir="2700000" algn="tl">
                  <a:srgbClr val="000000">
                    <a:alpha val="43137"/>
                  </a:srgbClr>
                </a:outerShdw>
              </a:effectLst>
              <a:uLnTx/>
              <a:uFillTx/>
              <a:latin typeface="+mj-lt"/>
              <a:ea typeface="+mj-ea"/>
              <a:cs typeface="+mj-cs"/>
            </a:endParaRPr>
          </a:p>
        </p:txBody>
      </p:sp>
      <p:pic>
        <p:nvPicPr>
          <p:cNvPr id="11" name="Picture 2" descr="http://www.nwcareercolleges.org/wp-content/uploads/2016/04/Conference-logo-2016-2.jpg"/>
          <p:cNvPicPr>
            <a:picLocks noChangeAspect="1" noChangeArrowheads="1"/>
          </p:cNvPicPr>
          <p:nvPr/>
        </p:nvPicPr>
        <p:blipFill>
          <a:blip r:embed="rId5"/>
          <a:stretch/>
        </p:blipFill>
        <p:spPr>
          <a:xfrm>
            <a:off x="0" y="5943600"/>
            <a:ext cx="1414521" cy="914400"/>
          </a:xfrm>
          <a:prstGeom prst="rect">
            <a:avLst/>
          </a:prstGeom>
          <a:noFill/>
        </p:spPr>
      </p:pic>
      <p:sp>
        <p:nvSpPr>
          <p:cNvPr id="12" name="TextBox 11"/>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283146355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 name="Rectangle 158"/>
          <p:cNvSpPr>
            <a:spLocks noGrp="1" noChangeArrowheads="1"/>
          </p:cNvSpPr>
          <p:nvPr>
            <p:ph type="title" idx="4294967295"/>
          </p:nvPr>
        </p:nvSpPr>
        <p:spPr>
          <a:xfrm>
            <a:off x="2438400" y="990600"/>
            <a:ext cx="4267200" cy="549275"/>
          </a:xfrm>
        </p:spPr>
        <p:txBody>
          <a:bodyPr>
            <a:normAutofit fontScale="90000"/>
          </a:bodyPr>
          <a:lstStyle/>
          <a:p>
            <a:pPr eaLnBrk="1" hangingPunct="1"/>
            <a:r>
              <a:rPr lang="fr-FR" b="1">
                <a:solidFill>
                  <a:schemeClr val="accent3"/>
                </a:solidFill>
                <a:effectLst>
                  <a:outerShdw blurRad="38100" dist="38100" dir="2700000" algn="tl">
                    <a:srgbClr val="000000">
                      <a:alpha val="43137"/>
                    </a:srgbClr>
                  </a:outerShdw>
                </a:effectLst>
              </a:rPr>
              <a:t>TOM E. NETTING</a:t>
            </a:r>
          </a:p>
        </p:txBody>
      </p:sp>
      <p:sp>
        <p:nvSpPr>
          <p:cNvPr id="2207" name="Rectangle 159"/>
          <p:cNvSpPr>
            <a:spLocks noGrp="1" noChangeArrowheads="1"/>
          </p:cNvSpPr>
          <p:nvPr>
            <p:ph sz="half" idx="4294967295"/>
          </p:nvPr>
        </p:nvSpPr>
        <p:spPr>
          <a:xfrm>
            <a:off x="3657600" y="2057400"/>
            <a:ext cx="4987925" cy="4168775"/>
          </a:xfrm>
        </p:spPr>
        <p:txBody>
          <a:bodyPr/>
          <a:lstStyle/>
          <a:p>
            <a:pPr marL="0" indent="0" eaLnBrk="1" hangingPunct="1">
              <a:lnSpc>
                <a:spcPct val="80000"/>
              </a:lnSpc>
              <a:buNone/>
            </a:pPr>
            <a:r>
              <a:rPr lang="fr-FR" sz="1600">
                <a:latin typeface="Albertus MT" charset="0"/>
              </a:rPr>
              <a:t>Mr. Netting has more than 25 years of experience working in government relations and public policy on matters involving higher education and workforce development, elementary and secondary education, healthcare, veterans affairs, and the procurement of federal appropriations. </a:t>
            </a:r>
          </a:p>
          <a:p>
            <a:pPr marL="0" indent="0" eaLnBrk="1" hangingPunct="1">
              <a:lnSpc>
                <a:spcPct val="80000"/>
              </a:lnSpc>
              <a:buNone/>
            </a:pPr>
            <a:endParaRPr lang="fr-FR" sz="1600" smtClean="0">
              <a:latin typeface="Albertus MT" charset="0"/>
            </a:endParaRPr>
          </a:p>
          <a:p>
            <a:pPr marL="0" indent="0" eaLnBrk="1" hangingPunct="1">
              <a:lnSpc>
                <a:spcPct val="80000"/>
              </a:lnSpc>
              <a:buNone/>
            </a:pPr>
            <a:r>
              <a:rPr lang="fr-FR" sz="1600" smtClean="0">
                <a:latin typeface="Albertus MT" charset="0"/>
              </a:rPr>
              <a:t>Throughout </a:t>
            </a:r>
            <a:r>
              <a:rPr lang="fr-FR" sz="1600">
                <a:latin typeface="Albertus MT" charset="0"/>
              </a:rPr>
              <a:t>his professional career Tom has held positions as a regulator, an activist, and an administrator. </a:t>
            </a:r>
          </a:p>
          <a:p>
            <a:pPr marL="0" indent="0" eaLnBrk="1" hangingPunct="1">
              <a:lnSpc>
                <a:spcPct val="80000"/>
              </a:lnSpc>
              <a:buNone/>
            </a:pPr>
            <a:endParaRPr lang="fr-FR" sz="1600" smtClean="0">
              <a:latin typeface="Albertus MT" charset="0"/>
            </a:endParaRPr>
          </a:p>
          <a:p>
            <a:pPr marL="0" indent="0" eaLnBrk="1" hangingPunct="1">
              <a:lnSpc>
                <a:spcPct val="80000"/>
              </a:lnSpc>
              <a:buNone/>
            </a:pPr>
            <a:r>
              <a:rPr lang="fr-FR" sz="1600" smtClean="0">
                <a:latin typeface="Albertus MT" charset="0"/>
              </a:rPr>
              <a:t>However</a:t>
            </a:r>
            <a:r>
              <a:rPr lang="fr-FR" sz="1600">
                <a:latin typeface="Albertus MT" charset="0"/>
              </a:rPr>
              <a:t>, the term which he believes fits him best is advocate – because he believes in the issues and the interests of his clients.  It is this drive and passion for what he does which makes Tom one of leaders in his field in Washington</a:t>
            </a:r>
            <a:r>
              <a:rPr lang="fr-FR" sz="1600" smtClean="0">
                <a:latin typeface="Albertus MT" charset="0"/>
              </a:rPr>
              <a:t>.</a:t>
            </a:r>
          </a:p>
          <a:p>
            <a:pPr marL="0" indent="0" eaLnBrk="1" hangingPunct="1">
              <a:lnSpc>
                <a:spcPct val="80000"/>
              </a:lnSpc>
              <a:buNone/>
            </a:pPr>
            <a:endParaRPr lang="fr-FR" sz="1600">
              <a:latin typeface="Albertus MT" charset="0"/>
            </a:endParaRPr>
          </a:p>
          <a:p>
            <a:pPr marL="0" indent="0" eaLnBrk="1" hangingPunct="1">
              <a:lnSpc>
                <a:spcPct val="80000"/>
              </a:lnSpc>
              <a:buNone/>
            </a:pPr>
            <a:r>
              <a:rPr lang="fr-FR" sz="1600" smtClean="0">
                <a:latin typeface="Albertus MT" charset="0"/>
              </a:rPr>
              <a:t>Email:  Tom.Netting@Akerman.com</a:t>
            </a:r>
          </a:p>
          <a:p>
            <a:pPr marL="0" indent="0" eaLnBrk="1" hangingPunct="1">
              <a:lnSpc>
                <a:spcPct val="80000"/>
              </a:lnSpc>
              <a:buNone/>
            </a:pPr>
            <a:r>
              <a:rPr lang="fr-FR" sz="1600" smtClean="0">
                <a:latin typeface="Albertus MT" charset="0"/>
              </a:rPr>
              <a:t>Phone: (202) 824-1724</a:t>
            </a:r>
            <a:endParaRPr lang="fr-FR" sz="1600"/>
          </a:p>
        </p:txBody>
      </p:sp>
      <p:pic>
        <p:nvPicPr>
          <p:cNvPr id="2210" name="Picture 162"/>
          <p:cNvPicPr preferRelativeResize="0">
            <a:picLocks noChangeArrowheads="1"/>
          </p:cNvPicPr>
          <p:nvPr/>
        </p:nvPicPr>
        <p:blipFill>
          <a:blip r:embed="rId3">
            <a:extLst>
              <a:ext uri="{28A0092B-C50C-407E-A947-70E740481C1C}">
                <a14:useLocalDpi xmlns:a14="http://schemas.microsoft.com/office/drawing/2010/main" val="0"/>
              </a:ext>
            </a:extLst>
          </a:blip>
          <a:stretch/>
        </p:blipFill>
        <p:spPr>
          <a:xfrm>
            <a:off x="7086600" y="838200"/>
            <a:ext cx="828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p:blipFill>
        <p:spPr>
          <a:xfrm>
            <a:off x="609600" y="2362200"/>
            <a:ext cx="262393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3511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62000"/>
            <a:ext cx="6172200" cy="685800"/>
          </a:xfrm>
        </p:spPr>
        <p:txBody>
          <a:bodyPr>
            <a:noAutofit/>
          </a:bodyPr>
          <a:lstStyle/>
          <a:p>
            <a:r>
              <a:rPr lang="en-US" sz="4800" b="1" smtClean="0">
                <a:solidFill>
                  <a:schemeClr val="accent3"/>
                </a:solidFill>
                <a:effectLst>
                  <a:outerShdw blurRad="38100" dist="38100" dir="2700000" algn="tl">
                    <a:srgbClr val="000000">
                      <a:alpha val="43137"/>
                    </a:srgbClr>
                  </a:outerShdw>
                </a:effectLst>
              </a:rPr>
              <a:t>Higher Education Today </a:t>
            </a:r>
            <a:endParaRPr lang="en-US" sz="4800"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0" y="1828800"/>
            <a:ext cx="8458200" cy="3810000"/>
          </a:xfrm>
        </p:spPr>
        <p:txBody>
          <a:bodyPr>
            <a:noAutofit/>
          </a:bodyPr>
          <a:lstStyle/>
          <a:p>
            <a:pPr marL="0" indent="0" algn="ctr">
              <a:buNone/>
            </a:pPr>
            <a:r>
              <a:rPr lang="en-US" sz="2400" b="1" smtClean="0">
                <a:solidFill>
                  <a:schemeClr val="accent2"/>
                </a:solidFill>
              </a:rPr>
              <a:t>The Economic </a:t>
            </a:r>
            <a:r>
              <a:rPr lang="en-US" sz="2400" b="1">
                <a:solidFill>
                  <a:schemeClr val="accent2"/>
                </a:solidFill>
              </a:rPr>
              <a:t>D</a:t>
            </a:r>
            <a:r>
              <a:rPr lang="en-US" sz="2400" b="1" smtClean="0">
                <a:solidFill>
                  <a:schemeClr val="accent2"/>
                </a:solidFill>
              </a:rPr>
              <a:t>ownturn Has Effected </a:t>
            </a:r>
          </a:p>
          <a:p>
            <a:pPr marL="0" indent="0" algn="ctr">
              <a:buNone/>
            </a:pPr>
            <a:r>
              <a:rPr lang="en-US" sz="2400" b="1" smtClean="0">
                <a:solidFill>
                  <a:srgbClr val="FF0000"/>
                </a:solidFill>
                <a:effectLst>
                  <a:outerShdw blurRad="38100" dist="38100" dir="2700000" algn="tl">
                    <a:srgbClr val="000000">
                      <a:alpha val="43137"/>
                    </a:srgbClr>
                  </a:outerShdw>
                </a:effectLst>
              </a:rPr>
              <a:t>ALL </a:t>
            </a:r>
            <a:r>
              <a:rPr lang="en-US" sz="2400" b="1" smtClean="0">
                <a:solidFill>
                  <a:schemeClr val="accent2"/>
                </a:solidFill>
              </a:rPr>
              <a:t>of Higher </a:t>
            </a:r>
            <a:r>
              <a:rPr lang="en-US" sz="2400" b="1">
                <a:solidFill>
                  <a:schemeClr val="accent2"/>
                </a:solidFill>
              </a:rPr>
              <a:t>E</a:t>
            </a:r>
            <a:r>
              <a:rPr lang="en-US" sz="2400" b="1" smtClean="0">
                <a:solidFill>
                  <a:schemeClr val="accent2"/>
                </a:solidFill>
              </a:rPr>
              <a:t>ducation</a:t>
            </a:r>
            <a:endParaRPr lang="en-US" sz="2400" b="1">
              <a:solidFill>
                <a:schemeClr val="accent2"/>
              </a:solidFill>
            </a:endParaRPr>
          </a:p>
          <a:p>
            <a:pPr marL="0" indent="0">
              <a:buNone/>
            </a:pPr>
            <a:endParaRPr lang="en-US" sz="2000" smtClean="0">
              <a:solidFill>
                <a:schemeClr val="bg2"/>
              </a:solidFill>
            </a:endParaRPr>
          </a:p>
          <a:p>
            <a:r>
              <a:rPr lang="en-US" sz="2000" smtClean="0">
                <a:solidFill>
                  <a:schemeClr val="tx2"/>
                </a:solidFill>
              </a:rPr>
              <a:t>Decrease in student </a:t>
            </a:r>
            <a:r>
              <a:rPr lang="en-US" sz="2000">
                <a:solidFill>
                  <a:schemeClr val="tx2"/>
                </a:solidFill>
              </a:rPr>
              <a:t>e</a:t>
            </a:r>
            <a:r>
              <a:rPr lang="en-US" sz="2000" smtClean="0">
                <a:solidFill>
                  <a:schemeClr val="tx2"/>
                </a:solidFill>
              </a:rPr>
              <a:t>nrollments in every sector of higher education – including the private and public sectors.</a:t>
            </a:r>
          </a:p>
          <a:p>
            <a:pPr marL="0" indent="0">
              <a:buNone/>
            </a:pPr>
            <a:endParaRPr lang="en-US" sz="1200" smtClean="0">
              <a:solidFill>
                <a:schemeClr val="tx2"/>
              </a:solidFill>
            </a:endParaRPr>
          </a:p>
          <a:p>
            <a:r>
              <a:rPr lang="en-US" sz="2000" smtClean="0">
                <a:solidFill>
                  <a:schemeClr val="tx2"/>
                </a:solidFill>
              </a:rPr>
              <a:t>The unparalleled </a:t>
            </a:r>
            <a:r>
              <a:rPr lang="en-US" sz="2000">
                <a:solidFill>
                  <a:schemeClr val="tx2"/>
                </a:solidFill>
              </a:rPr>
              <a:t>rise of student debt exceeding $1 Trillion</a:t>
            </a:r>
            <a:r>
              <a:rPr lang="en-US" sz="2000" smtClean="0">
                <a:solidFill>
                  <a:schemeClr val="tx2"/>
                </a:solidFill>
              </a:rPr>
              <a:t>.</a:t>
            </a:r>
          </a:p>
          <a:p>
            <a:pPr>
              <a:buNone/>
            </a:pPr>
            <a:endParaRPr lang="en-US" sz="1200" smtClean="0">
              <a:solidFill>
                <a:schemeClr val="tx2"/>
              </a:solidFill>
            </a:endParaRPr>
          </a:p>
          <a:p>
            <a:r>
              <a:rPr lang="en-US" sz="2000" smtClean="0">
                <a:solidFill>
                  <a:schemeClr val="tx2"/>
                </a:solidFill>
              </a:rPr>
              <a:t>Decreased </a:t>
            </a:r>
            <a:r>
              <a:rPr lang="en-US" sz="2000">
                <a:solidFill>
                  <a:schemeClr val="tx2"/>
                </a:solidFill>
              </a:rPr>
              <a:t>State support of </a:t>
            </a:r>
            <a:r>
              <a:rPr lang="en-US" sz="2000" smtClean="0">
                <a:solidFill>
                  <a:schemeClr val="tx2"/>
                </a:solidFill>
              </a:rPr>
              <a:t>public higher education.</a:t>
            </a:r>
            <a:endParaRPr lang="en-US" sz="2000">
              <a:solidFill>
                <a:schemeClr val="tx2"/>
              </a:solidFill>
            </a:endParaRPr>
          </a:p>
          <a:p>
            <a:pPr marL="0" indent="0">
              <a:buNone/>
            </a:pPr>
            <a:endParaRPr lang="en-US" sz="1200" smtClean="0">
              <a:solidFill>
                <a:schemeClr val="tx2"/>
              </a:solidFill>
            </a:endParaRPr>
          </a:p>
          <a:p>
            <a:r>
              <a:rPr lang="en-US" sz="2000">
                <a:solidFill>
                  <a:schemeClr val="tx2"/>
                </a:solidFill>
              </a:rPr>
              <a:t>Heightened regulatory oversight </a:t>
            </a:r>
            <a:r>
              <a:rPr lang="en-US" sz="2000" smtClean="0">
                <a:solidFill>
                  <a:schemeClr val="tx2"/>
                </a:solidFill>
              </a:rPr>
              <a:t>at </a:t>
            </a:r>
            <a:r>
              <a:rPr lang="en-US" sz="2000">
                <a:solidFill>
                  <a:schemeClr val="tx2"/>
                </a:solidFill>
              </a:rPr>
              <a:t>all levels</a:t>
            </a:r>
            <a:r>
              <a:rPr lang="en-US" sz="2000" smtClean="0">
                <a:solidFill>
                  <a:schemeClr val="tx2"/>
                </a:solidFill>
              </a:rPr>
              <a:t>!</a:t>
            </a:r>
            <a:endParaRPr lang="en-US" sz="20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1833872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0"/>
            <a:ext cx="8763000" cy="762000"/>
          </a:xfrm>
        </p:spPr>
        <p:txBody>
          <a:bodyPr>
            <a:noAutofit/>
          </a:bodyPr>
          <a:lstStyle/>
          <a:p>
            <a:r>
              <a:rPr lang="en-US" sz="4400" b="1" smtClean="0">
                <a:solidFill>
                  <a:schemeClr val="accent3"/>
                </a:solidFill>
                <a:effectLst>
                  <a:outerShdw blurRad="38100" dist="38100" dir="2700000" algn="tl">
                    <a:srgbClr val="000000">
                      <a:alpha val="43137"/>
                    </a:srgbClr>
                  </a:outerShdw>
                </a:effectLst>
              </a:rPr>
              <a:t>Our Sector of Higher Education Today</a:t>
            </a:r>
            <a:endParaRPr lang="en-US" sz="4400"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0060" y="1981200"/>
            <a:ext cx="8183880" cy="3733800"/>
          </a:xfrm>
        </p:spPr>
        <p:txBody>
          <a:bodyPr>
            <a:normAutofit fontScale="92500" lnSpcReduction="20000"/>
          </a:bodyPr>
          <a:lstStyle/>
          <a:p>
            <a:pPr marL="0" indent="0" algn="ctr">
              <a:buNone/>
            </a:pPr>
            <a:r>
              <a:rPr lang="en-US" sz="2400" b="1" smtClean="0">
                <a:solidFill>
                  <a:schemeClr val="accent2"/>
                </a:solidFill>
              </a:rPr>
              <a:t>The For-profit Community Continues To Be </a:t>
            </a:r>
            <a:r>
              <a:rPr lang="en-US" sz="2400" b="1" smtClean="0">
                <a:solidFill>
                  <a:srgbClr val="FF0000"/>
                </a:solidFill>
                <a:effectLst>
                  <a:outerShdw blurRad="38100" dist="38100" dir="2700000" algn="tl">
                    <a:srgbClr val="000000">
                      <a:alpha val="43137"/>
                    </a:srgbClr>
                  </a:outerShdw>
                </a:effectLst>
              </a:rPr>
              <a:t>Targeted</a:t>
            </a:r>
          </a:p>
          <a:p>
            <a:pPr marL="0" indent="0">
              <a:buNone/>
            </a:pPr>
            <a:endParaRPr lang="en-US" sz="2400" smtClean="0">
              <a:solidFill>
                <a:schemeClr val="bg2"/>
              </a:solidFill>
            </a:endParaRPr>
          </a:p>
          <a:p>
            <a:r>
              <a:rPr lang="en-US" sz="2400" smtClean="0">
                <a:solidFill>
                  <a:schemeClr val="tx2"/>
                </a:solidFill>
              </a:rPr>
              <a:t>Sustained </a:t>
            </a:r>
            <a:r>
              <a:rPr lang="en-US" sz="2400">
                <a:solidFill>
                  <a:schemeClr val="tx2"/>
                </a:solidFill>
              </a:rPr>
              <a:t>demonization and distortion of our contributions to higher </a:t>
            </a:r>
            <a:r>
              <a:rPr lang="en-US" sz="2400" smtClean="0">
                <a:solidFill>
                  <a:schemeClr val="tx2"/>
                </a:solidFill>
              </a:rPr>
              <a:t>education.</a:t>
            </a:r>
            <a:endParaRPr lang="en-US" sz="2400">
              <a:solidFill>
                <a:schemeClr val="tx2"/>
              </a:solidFill>
            </a:endParaRPr>
          </a:p>
          <a:p>
            <a:pPr marL="0" indent="0">
              <a:buNone/>
            </a:pPr>
            <a:endParaRPr lang="en-US" sz="2400" smtClean="0">
              <a:solidFill>
                <a:schemeClr val="tx2"/>
              </a:solidFill>
            </a:endParaRPr>
          </a:p>
          <a:p>
            <a:r>
              <a:rPr lang="en-US" sz="2400">
                <a:solidFill>
                  <a:schemeClr val="tx2"/>
                </a:solidFill>
              </a:rPr>
              <a:t>Rhetorical tone has grown more bombastic, hyperbolic and imbalanced. </a:t>
            </a:r>
          </a:p>
          <a:p>
            <a:pPr marL="0" indent="0">
              <a:buNone/>
            </a:pPr>
            <a:endParaRPr lang="en-US" sz="2400">
              <a:solidFill>
                <a:schemeClr val="tx2"/>
              </a:solidFill>
            </a:endParaRPr>
          </a:p>
          <a:p>
            <a:r>
              <a:rPr lang="en-US" sz="2400" smtClean="0">
                <a:solidFill>
                  <a:schemeClr val="tx2"/>
                </a:solidFill>
              </a:rPr>
              <a:t>Contracture and closure of school groups – especially, but not exclusively, within publically-traded subsectors has given rise to new attacks and calls for additional reform.</a:t>
            </a:r>
          </a:p>
          <a:p>
            <a:pPr marL="0" indent="0">
              <a:buNone/>
            </a:pPr>
            <a:endParaRPr lang="en-US" sz="2400">
              <a:solidFill>
                <a:schemeClr val="bg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6782685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685800"/>
            <a:ext cx="5715000" cy="762000"/>
          </a:xfrm>
        </p:spPr>
        <p:txBody>
          <a:bodyPr>
            <a:noAutofit/>
          </a:bodyPr>
          <a:lstStyle/>
          <a:p>
            <a:pPr algn="ctr"/>
            <a:r>
              <a:rPr lang="en-US" b="1" smtClean="0">
                <a:solidFill>
                  <a:schemeClr val="accent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What’s Trending Now?</a:t>
            </a:r>
            <a:endParaRPr lang="en-US" b="1">
              <a:solidFill>
                <a:schemeClr val="accent3"/>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381000" y="1905000"/>
            <a:ext cx="8458200" cy="3352800"/>
          </a:xfrm>
        </p:spPr>
        <p:txBody>
          <a:bodyPr>
            <a:normAutofit fontScale="92500" lnSpcReduction="10000"/>
          </a:bodyPr>
          <a:lstStyle/>
          <a:p>
            <a:pPr marL="0" indent="0" algn="ctr">
              <a:buNone/>
            </a:pPr>
            <a:r>
              <a:rPr lang="en-US" b="1" smtClean="0">
                <a:solidFill>
                  <a:schemeClr val="accent2"/>
                </a:solidFill>
              </a:rPr>
              <a:t>New Opportunities = New </a:t>
            </a:r>
            <a:r>
              <a:rPr lang="en-US" b="1">
                <a:solidFill>
                  <a:schemeClr val="accent2"/>
                </a:solidFill>
              </a:rPr>
              <a:t>W</a:t>
            </a:r>
            <a:r>
              <a:rPr lang="en-US" b="1" smtClean="0">
                <a:solidFill>
                  <a:schemeClr val="accent2"/>
                </a:solidFill>
              </a:rPr>
              <a:t>ays of Engaging</a:t>
            </a:r>
          </a:p>
          <a:p>
            <a:pPr marL="0" indent="0">
              <a:buNone/>
            </a:pPr>
            <a:endParaRPr lang="en-US" sz="2400" smtClean="0">
              <a:solidFill>
                <a:schemeClr val="bg2"/>
              </a:solidFill>
            </a:endParaRPr>
          </a:p>
          <a:p>
            <a:r>
              <a:rPr lang="en-US" sz="2400">
                <a:solidFill>
                  <a:schemeClr val="tx2"/>
                </a:solidFill>
              </a:rPr>
              <a:t>S</a:t>
            </a:r>
            <a:r>
              <a:rPr lang="en-US" sz="2400" smtClean="0">
                <a:solidFill>
                  <a:schemeClr val="tx2"/>
                </a:solidFill>
              </a:rPr>
              <a:t>hift towards a </a:t>
            </a:r>
            <a:r>
              <a:rPr lang="en-US" sz="2400" b="1" smtClean="0">
                <a:solidFill>
                  <a:srgbClr val="FF0000"/>
                </a:solidFill>
                <a:effectLst>
                  <a:outerShdw blurRad="38100" dist="38100" dir="2700000" algn="tl">
                    <a:srgbClr val="000000">
                      <a:alpha val="43137"/>
                    </a:srgbClr>
                  </a:outerShdw>
                </a:effectLst>
              </a:rPr>
              <a:t>performance-based</a:t>
            </a:r>
            <a:r>
              <a:rPr lang="en-US" sz="2400" smtClean="0">
                <a:solidFill>
                  <a:schemeClr val="tx2"/>
                </a:solidFill>
              </a:rPr>
              <a:t> and </a:t>
            </a:r>
            <a:r>
              <a:rPr lang="en-US" sz="2400" b="1" smtClean="0">
                <a:solidFill>
                  <a:srgbClr val="FF0000"/>
                </a:solidFill>
                <a:effectLst>
                  <a:outerShdw blurRad="38100" dist="38100" dir="2700000" algn="tl">
                    <a:srgbClr val="000000">
                      <a:alpha val="43137"/>
                    </a:srgbClr>
                  </a:outerShdw>
                </a:effectLst>
              </a:rPr>
              <a:t>outcomes-driven</a:t>
            </a:r>
            <a:r>
              <a:rPr lang="en-US" sz="2400" smtClean="0">
                <a:solidFill>
                  <a:schemeClr val="tx2"/>
                </a:solidFill>
              </a:rPr>
              <a:t> system of higher education</a:t>
            </a:r>
          </a:p>
          <a:p>
            <a:pPr>
              <a:buNone/>
            </a:pPr>
            <a:endParaRPr lang="en-US" sz="2400">
              <a:solidFill>
                <a:schemeClr val="tx2"/>
              </a:solidFill>
            </a:endParaRPr>
          </a:p>
          <a:p>
            <a:r>
              <a:rPr lang="en-US" sz="2400" smtClean="0">
                <a:solidFill>
                  <a:schemeClr val="tx2"/>
                </a:solidFill>
              </a:rPr>
              <a:t>Increased disclosures by all institutions</a:t>
            </a:r>
          </a:p>
          <a:p>
            <a:pPr lvl="1">
              <a:buFont typeface="Courier New" panose="02070309020205020404" pitchFamily="49" charset="0"/>
              <a:buChar char="o"/>
            </a:pPr>
            <a:r>
              <a:rPr lang="en-US" sz="2200" b="1" smtClean="0">
                <a:solidFill>
                  <a:srgbClr val="FF0000"/>
                </a:solidFill>
                <a:effectLst>
                  <a:outerShdw blurRad="38100" dist="38100" dir="2700000" algn="tl">
                    <a:srgbClr val="000000">
                      <a:alpha val="43137"/>
                    </a:srgbClr>
                  </a:outerShdw>
                </a:effectLst>
              </a:rPr>
              <a:t>GE impacting all of higher education</a:t>
            </a:r>
          </a:p>
          <a:p>
            <a:pPr lvl="1">
              <a:buFont typeface="Courier New" panose="02070309020205020404" pitchFamily="49" charset="0"/>
              <a:buChar char="o"/>
            </a:pPr>
            <a:r>
              <a:rPr lang="en-US" sz="2200" b="1" smtClean="0">
                <a:solidFill>
                  <a:srgbClr val="FF0000"/>
                </a:solidFill>
                <a:effectLst>
                  <a:outerShdw blurRad="38100" dist="38100" dir="2700000" algn="tl">
                    <a:srgbClr val="000000">
                      <a:alpha val="43137"/>
                    </a:srgbClr>
                  </a:outerShdw>
                </a:effectLst>
              </a:rPr>
              <a:t>College Scorecard</a:t>
            </a:r>
          </a:p>
          <a:p>
            <a:pPr lvl="1">
              <a:buFont typeface="Courier New" panose="02070309020205020404" pitchFamily="49" charset="0"/>
              <a:buChar char="o"/>
            </a:pPr>
            <a:r>
              <a:rPr lang="en-US" sz="2200" b="1" smtClean="0">
                <a:solidFill>
                  <a:srgbClr val="FF0000"/>
                </a:solidFill>
                <a:effectLst>
                  <a:outerShdw blurRad="38100" dist="38100" dir="2700000" algn="tl">
                    <a:srgbClr val="000000">
                      <a:alpha val="43137"/>
                    </a:srgbClr>
                  </a:outerShdw>
                </a:effectLst>
              </a:rPr>
              <a:t>Accreditation Standards</a:t>
            </a:r>
          </a:p>
          <a:p>
            <a:endParaRPr lang="en-US" sz="2400">
              <a:solidFill>
                <a:schemeClr val="bg2"/>
              </a:solidFill>
            </a:endParaRPr>
          </a:p>
          <a:p>
            <a:endParaRPr lang="en-US" sz="2400" smtClean="0">
              <a:solidFill>
                <a:schemeClr val="bg2"/>
              </a:solidFill>
            </a:endParaRPr>
          </a:p>
          <a:p>
            <a:pPr marL="0" indent="0">
              <a:buNone/>
            </a:pPr>
            <a:endParaRPr lang="en-US" sz="2000" smtClean="0"/>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3953891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nawb.org/nawb/images/home/mural_WIOA_060815.jpg"/>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4095" y="1905000"/>
            <a:ext cx="91059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1838" y="5486400"/>
            <a:ext cx="4460324" cy="646331"/>
          </a:xfrm>
          <a:prstGeom prst="rect">
            <a:avLst/>
          </a:prstGeom>
          <a:noFill/>
        </p:spPr>
        <p:txBody>
          <a:bodyPr wrap="none" rtlCol="0">
            <a:spAutoFit/>
          </a:bodyPr>
          <a:lstStyle/>
          <a:p>
            <a:r>
              <a:rPr lang="en-US" sz="3600">
                <a:solidFill>
                  <a:schemeClr val="accent2"/>
                </a:solidFill>
              </a:rPr>
              <a:t>http://</a:t>
            </a:r>
            <a:r>
              <a:rPr lang="en-US" sz="3600" smtClean="0">
                <a:solidFill>
                  <a:schemeClr val="accent2"/>
                </a:solidFill>
              </a:rPr>
              <a:t>www.nawb.org</a:t>
            </a:r>
            <a:endParaRPr lang="en-US" sz="3600">
              <a:solidFill>
                <a:schemeClr val="accent2"/>
              </a:solidFill>
            </a:endParaRPr>
          </a:p>
        </p:txBody>
      </p:sp>
    </p:spTree>
    <p:extLst>
      <p:ext uri="{BB962C8B-B14F-4D97-AF65-F5344CB8AC3E}">
        <p14:creationId xmlns:p14="http://schemas.microsoft.com/office/powerpoint/2010/main" val="39796026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85800"/>
          </a:xfrm>
        </p:spPr>
        <p:txBody>
          <a:bodyPr>
            <a:noAutofit/>
          </a:bodyPr>
          <a:lstStyle/>
          <a:p>
            <a:r>
              <a:rPr lang="en-US" sz="3600" b="1" smtClean="0">
                <a:solidFill>
                  <a:schemeClr val="accent3"/>
                </a:solidFill>
                <a:effectLst>
                  <a:outerShdw blurRad="38100" dist="38100" dir="2700000" algn="tl">
                    <a:srgbClr val="000000">
                      <a:alpha val="43137"/>
                    </a:srgbClr>
                  </a:outerShdw>
                </a:effectLst>
              </a:rPr>
              <a:t>History of Workforce Development in the U.S. </a:t>
            </a:r>
            <a:endParaRPr lang="en-US" sz="3600" b="1">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0" y="1752600"/>
            <a:ext cx="8458200" cy="3810000"/>
          </a:xfrm>
        </p:spPr>
        <p:txBody>
          <a:bodyPr>
            <a:normAutofit/>
          </a:bodyPr>
          <a:lstStyle/>
          <a:p>
            <a:pPr marL="0" indent="0">
              <a:buNone/>
            </a:pPr>
            <a:r>
              <a:rPr lang="en-US" sz="2000" smtClean="0">
                <a:solidFill>
                  <a:schemeClr val="accent2"/>
                </a:solidFill>
              </a:rPr>
              <a:t>1. </a:t>
            </a:r>
            <a:r>
              <a:rPr lang="en-US" sz="2000" b="1" i="1" smtClean="0">
                <a:solidFill>
                  <a:schemeClr val="accent2"/>
                </a:solidFill>
              </a:rPr>
              <a:t>Wagner Peter Act of 1933</a:t>
            </a:r>
          </a:p>
          <a:p>
            <a:pPr marL="0" indent="0">
              <a:buNone/>
            </a:pPr>
            <a:r>
              <a:rPr lang="en-US" sz="1600" smtClean="0">
                <a:solidFill>
                  <a:schemeClr val="tx2"/>
                </a:solidFill>
              </a:rPr>
              <a:t>Established Nationwide system of Public Employment offices that were created for the states to cooperate and promote employment.</a:t>
            </a:r>
          </a:p>
          <a:p>
            <a:pPr marL="0" indent="0">
              <a:buNone/>
            </a:pPr>
            <a:endParaRPr lang="en-US" sz="2000">
              <a:solidFill>
                <a:schemeClr val="bg2"/>
              </a:solidFill>
            </a:endParaRPr>
          </a:p>
          <a:p>
            <a:pPr marL="0" indent="0">
              <a:buNone/>
            </a:pPr>
            <a:r>
              <a:rPr lang="en-US" sz="2600" smtClean="0">
                <a:solidFill>
                  <a:srgbClr val="FFC000"/>
                </a:solidFill>
              </a:rPr>
              <a:t>2. </a:t>
            </a:r>
            <a:r>
              <a:rPr lang="en-US" sz="2000" b="1" i="1" smtClean="0">
                <a:solidFill>
                  <a:srgbClr val="FFC000"/>
                </a:solidFill>
              </a:rPr>
              <a:t>Manpower Development Training Act of 1962</a:t>
            </a:r>
          </a:p>
          <a:p>
            <a:pPr marL="0" indent="0">
              <a:buNone/>
            </a:pPr>
            <a:r>
              <a:rPr lang="en-US" sz="1600" smtClean="0">
                <a:solidFill>
                  <a:schemeClr val="tx2"/>
                </a:solidFill>
              </a:rPr>
              <a:t>Provided major Federal funding to Departments  of Health, Education and Welfare to improve Technical Training of unemployed and underemployed labor in postwar period. </a:t>
            </a:r>
          </a:p>
          <a:p>
            <a:pPr marL="0" indent="0">
              <a:buNone/>
            </a:pPr>
            <a:endParaRPr lang="en-US" sz="2000"/>
          </a:p>
          <a:p>
            <a:pPr marL="0" indent="0">
              <a:buNone/>
            </a:pPr>
            <a:r>
              <a:rPr lang="en-US" sz="2000" smtClean="0">
                <a:solidFill>
                  <a:schemeClr val="accent2"/>
                </a:solidFill>
              </a:rPr>
              <a:t>3</a:t>
            </a:r>
            <a:r>
              <a:rPr lang="en-US" sz="2000">
                <a:solidFill>
                  <a:schemeClr val="accent2"/>
                </a:solidFill>
              </a:rPr>
              <a:t>. </a:t>
            </a:r>
            <a:r>
              <a:rPr lang="en-US" sz="2000" b="1" i="1">
                <a:solidFill>
                  <a:schemeClr val="accent2"/>
                </a:solidFill>
              </a:rPr>
              <a:t>Rehabilitation Act of 1973</a:t>
            </a:r>
          </a:p>
          <a:p>
            <a:pPr marL="0" indent="0">
              <a:buNone/>
            </a:pPr>
            <a:r>
              <a:rPr lang="en-US" sz="1600">
                <a:solidFill>
                  <a:schemeClr val="tx2"/>
                </a:solidFill>
              </a:rPr>
              <a:t>Emphasized Training for Vocational Rehabilitation, Independent Living, and Client Assistance.  Prohibited discrimination on the basis of a disability</a:t>
            </a:r>
            <a:r>
              <a:rPr lang="en-US" sz="1600" smtClean="0">
                <a:solidFill>
                  <a:schemeClr val="tx2"/>
                </a:solidFill>
              </a:rPr>
              <a:t>.</a:t>
            </a:r>
            <a:endParaRPr lang="en-US" sz="1600">
              <a:solidFill>
                <a:schemeClr val="tx2"/>
              </a:solidFill>
            </a:endParaRPr>
          </a:p>
        </p:txBody>
      </p:sp>
      <p:pic>
        <p:nvPicPr>
          <p:cNvPr id="7" name="Picture 2" descr="http://www.nwcareercolleges.org/wp-content/uploads/2016/04/Conference-logo-2016-2.jpg"/>
          <p:cNvPicPr>
            <a:picLocks noChangeAspect="1" noChangeArrowheads="1"/>
          </p:cNvPicPr>
          <p:nvPr/>
        </p:nvPicPr>
        <p:blipFill>
          <a:blip r:embed="rId3"/>
          <a:stretch/>
        </p:blipFill>
        <p:spPr>
          <a:xfrm>
            <a:off x="0" y="5943600"/>
            <a:ext cx="1414521" cy="914400"/>
          </a:xfrm>
          <a:prstGeom prst="rect">
            <a:avLst/>
          </a:prstGeom>
          <a:noFill/>
        </p:spPr>
      </p:pic>
      <p:sp>
        <p:nvSpPr>
          <p:cNvPr id="9" name="TextBox 8"/>
          <p:cNvSpPr txBox="1"/>
          <p:nvPr/>
        </p:nvSpPr>
        <p:spPr>
          <a:xfrm>
            <a:off x="0" y="6172200"/>
            <a:ext cx="9144000" cy="461665"/>
          </a:xfrm>
          <a:prstGeom prst="rect">
            <a:avLst/>
          </a:prstGeom>
          <a:noFill/>
        </p:spPr>
        <p:txBody>
          <a:bodyPr wrap="square" rtlCol="0">
            <a:spAutoFit/>
          </a:bodyPr>
          <a:lstStyle/>
          <a:p>
            <a:pPr algn="ctr"/>
            <a:r>
              <a:rPr lang="en-US" sz="1200" b="1" smtClean="0"/>
              <a:t>47</a:t>
            </a:r>
            <a:r>
              <a:rPr lang="en-US" sz="1200" b="1" baseline="30000" smtClean="0"/>
              <a:t>th</a:t>
            </a:r>
            <a:r>
              <a:rPr lang="en-US" sz="1200" b="1" smtClean="0"/>
              <a:t> Annual Northwest Career  Colleges Federation Conference </a:t>
            </a:r>
          </a:p>
          <a:p>
            <a:pPr algn="ctr"/>
            <a:r>
              <a:rPr lang="en-US" sz="1200" b="1" smtClean="0"/>
              <a:t>Thursday, May 19, 2016 </a:t>
            </a:r>
          </a:p>
        </p:txBody>
      </p:sp>
    </p:spTree>
    <p:extLst>
      <p:ext uri="{BB962C8B-B14F-4D97-AF65-F5344CB8AC3E}">
        <p14:creationId xmlns:p14="http://schemas.microsoft.com/office/powerpoint/2010/main" val="122621954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4.05.28"/>
  <p:tag name="AS_TITLE" val="Aspose.Slides for .NET 4.0"/>
  <p:tag name="AS_VERSION" val="14.4.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4124</Words>
  <Application>Microsoft Office PowerPoint</Application>
  <PresentationFormat>On-screen Show (4:3)</PresentationFormat>
  <Paragraphs>605</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굴림</vt:lpstr>
      <vt:lpstr>Albertus MT</vt:lpstr>
      <vt:lpstr>Albertus MT Lt</vt:lpstr>
      <vt:lpstr>Arial</vt:lpstr>
      <vt:lpstr>Arial Narrow</vt:lpstr>
      <vt:lpstr>Calibri</vt:lpstr>
      <vt:lpstr>Constantia</vt:lpstr>
      <vt:lpstr>Courier New</vt:lpstr>
      <vt:lpstr>Times New Roman</vt:lpstr>
      <vt:lpstr>Wingdings</vt:lpstr>
      <vt:lpstr>Wingdings 2</vt:lpstr>
      <vt:lpstr>Flow</vt:lpstr>
      <vt:lpstr>Federal  Legislative and Regulatory Update</vt:lpstr>
      <vt:lpstr>PowerPoint Presentation</vt:lpstr>
      <vt:lpstr>Changes In Our World</vt:lpstr>
      <vt:lpstr>Changes In Our World </vt:lpstr>
      <vt:lpstr>Higher Education Today </vt:lpstr>
      <vt:lpstr>Our Sector of Higher Education Today</vt:lpstr>
      <vt:lpstr>What’s Trending Now?</vt:lpstr>
      <vt:lpstr>PowerPoint Presentation</vt:lpstr>
      <vt:lpstr>History of Workforce Development in the U.S. </vt:lpstr>
      <vt:lpstr>PowerPoint Presentation</vt:lpstr>
      <vt:lpstr>History of Workforce Development in the U.S. </vt:lpstr>
      <vt:lpstr>What Does It Do? </vt:lpstr>
      <vt:lpstr>What Does It Mean? </vt:lpstr>
      <vt:lpstr>What Can We Do Now?</vt:lpstr>
      <vt:lpstr>Tell Our Story</vt:lpstr>
      <vt:lpstr>REGULATORY UPDATE</vt:lpstr>
      <vt:lpstr>Borrower Defense to Repayment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Gainful Employment</vt:lpstr>
      <vt:lpstr> </vt:lpstr>
      <vt:lpstr> </vt:lpstr>
      <vt:lpstr>What’s Next From the Department?</vt:lpstr>
      <vt:lpstr>What’s Next From the Department?</vt:lpstr>
      <vt:lpstr>What’s Next From the Department?</vt:lpstr>
      <vt:lpstr>What’s Next From the Department?</vt:lpstr>
      <vt:lpstr>What’s Next From the Department?</vt:lpstr>
      <vt:lpstr>What’s Next From the Department?</vt:lpstr>
      <vt:lpstr>What’s Next From the Department?</vt:lpstr>
      <vt:lpstr>What’s Next From the Department?</vt:lpstr>
      <vt:lpstr>What’s Next From the Department?</vt:lpstr>
      <vt:lpstr>What’s Next From the Department?</vt:lpstr>
      <vt:lpstr>What Can/Should You Be Doing?</vt:lpstr>
      <vt:lpstr>What Can/Should You Be Doing?</vt:lpstr>
      <vt:lpstr>PowerPoint Presentation</vt:lpstr>
      <vt:lpstr>What Can/Should You Be Doing?</vt:lpstr>
      <vt:lpstr>What Can/Should You Be Doing?</vt:lpstr>
      <vt:lpstr>What Can/Should You Be Doing?</vt:lpstr>
      <vt:lpstr>What Can/Should You Be Doing?</vt:lpstr>
      <vt:lpstr>What Can/Should You Be Doing?</vt:lpstr>
      <vt:lpstr>LEGISLATIVE UPDATE</vt:lpstr>
      <vt:lpstr>WHAT’S THE LATEST FROM CAPITOL HILL?</vt:lpstr>
      <vt:lpstr>PowerPoint Presentation</vt:lpstr>
      <vt:lpstr>TOM E. NETTING</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2016-05-25T21:20:51Z</dcterms:modified>
</cp:coreProperties>
</file>